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0" r:id="rId2"/>
    <p:sldId id="313" r:id="rId3"/>
    <p:sldId id="317" r:id="rId4"/>
    <p:sldId id="316" r:id="rId5"/>
    <p:sldId id="301" r:id="rId6"/>
    <p:sldId id="286" r:id="rId7"/>
    <p:sldId id="259" r:id="rId8"/>
    <p:sldId id="263" r:id="rId9"/>
    <p:sldId id="325" r:id="rId10"/>
    <p:sldId id="326" r:id="rId11"/>
    <p:sldId id="319" r:id="rId12"/>
    <p:sldId id="323" r:id="rId13"/>
    <p:sldId id="310" r:id="rId14"/>
  </p:sldIdLst>
  <p:sldSz cx="9906000" cy="6858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1D9"/>
    <a:srgbClr val="B381C1"/>
    <a:srgbClr val="C389E3"/>
    <a:srgbClr val="DFA9FD"/>
    <a:srgbClr val="C768FC"/>
    <a:srgbClr val="871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621" cy="494972"/>
          </a:xfrm>
          <a:prstGeom prst="rect">
            <a:avLst/>
          </a:prstGeom>
        </p:spPr>
        <p:txBody>
          <a:bodyPr vert="horz" lIns="90651" tIns="45323" rIns="90651" bIns="453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4" y="0"/>
            <a:ext cx="2918621" cy="494972"/>
          </a:xfrm>
          <a:prstGeom prst="rect">
            <a:avLst/>
          </a:prstGeom>
        </p:spPr>
        <p:txBody>
          <a:bodyPr vert="horz" lIns="90651" tIns="45323" rIns="90651" bIns="45323" rtlCol="0"/>
          <a:lstStyle>
            <a:lvl1pPr algn="r">
              <a:defRPr sz="1200"/>
            </a:lvl1pPr>
          </a:lstStyle>
          <a:p>
            <a:fld id="{51106F3E-464E-4DE1-860F-25CB3AABF4D9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233488"/>
            <a:ext cx="48117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1" tIns="45323" rIns="90651" bIns="453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9526"/>
            <a:ext cx="5387982" cy="3885687"/>
          </a:xfrm>
          <a:prstGeom prst="rect">
            <a:avLst/>
          </a:prstGeom>
        </p:spPr>
        <p:txBody>
          <a:bodyPr vert="horz" lIns="90651" tIns="45323" rIns="90651" bIns="4532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4519"/>
            <a:ext cx="2918621" cy="494972"/>
          </a:xfrm>
          <a:prstGeom prst="rect">
            <a:avLst/>
          </a:prstGeom>
        </p:spPr>
        <p:txBody>
          <a:bodyPr vert="horz" lIns="90651" tIns="45323" rIns="90651" bIns="453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4" y="9374519"/>
            <a:ext cx="2918621" cy="494972"/>
          </a:xfrm>
          <a:prstGeom prst="rect">
            <a:avLst/>
          </a:prstGeom>
        </p:spPr>
        <p:txBody>
          <a:bodyPr vert="horz" lIns="90651" tIns="45323" rIns="90651" bIns="45323" rtlCol="0" anchor="b"/>
          <a:lstStyle>
            <a:lvl1pPr algn="r">
              <a:defRPr sz="1200"/>
            </a:lvl1pPr>
          </a:lstStyle>
          <a:p>
            <a:fld id="{0673777A-2680-47F4-9E8A-10C0191DBF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7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23EA-CC7B-47B1-82A5-43990239FBE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81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23EA-CC7B-47B1-82A5-43990239FBE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8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1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9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59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3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38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53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63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1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1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65C4-652A-4E97-B40F-A78CB18B5555}" type="datetimeFigureOut">
              <a:rPr kumimoji="1" lang="ja-JP" altLang="en-US" smtClean="0"/>
              <a:t>2021/11/1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BE4E-98BE-4117-B00F-B36717486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6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28464" y="2442754"/>
            <a:ext cx="9649072" cy="25790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防災産業クラスター形成事業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/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</a:b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～　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新潟を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防災産業の拠点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に！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～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50" y="5807789"/>
            <a:ext cx="1955692" cy="67942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698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212080" y="574895"/>
            <a:ext cx="4565456" cy="770579"/>
          </a:xfrm>
          <a:prstGeom prst="roundRect">
            <a:avLst>
              <a:gd name="adj" fmla="val 0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lvl="0" algn="ctr" defTabSz="914400">
              <a:defRPr/>
            </a:pP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防災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×</a:t>
            </a: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テクノロジー官民連携プラットフォーム</a:t>
            </a:r>
            <a: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kumimoji="1" lang="en-US" altLang="ja-JP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kumimoji="1" lang="ja-JP" altLang="en-US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第２回マッチングセミナー（内閣府）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114904" y="1279650"/>
            <a:ext cx="40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被災地の長岡から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首都圏への支援を検討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28464" y="529364"/>
            <a:ext cx="2592288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活動内容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" y="2257168"/>
            <a:ext cx="6115114" cy="45863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829" y="670749"/>
            <a:ext cx="3107344" cy="23305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94894" y="919041"/>
            <a:ext cx="3387186" cy="26078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41207" y="3211864"/>
            <a:ext cx="3060224" cy="232155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6100354" y="6016247"/>
            <a:ext cx="400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産学官や異業種の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連携が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鍵</a:t>
            </a:r>
            <a:endParaRPr lang="en-US" altLang="ja-JP" sz="24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E0874C3-8BB6-441B-933C-0D0475EBE9C7}"/>
              </a:ext>
            </a:extLst>
          </p:cNvPr>
          <p:cNvGrpSpPr/>
          <p:nvPr/>
        </p:nvGrpSpPr>
        <p:grpSpPr>
          <a:xfrm>
            <a:off x="2432720" y="1675283"/>
            <a:ext cx="4535254" cy="2977853"/>
            <a:chOff x="2381293" y="1435143"/>
            <a:chExt cx="4535254" cy="2977853"/>
          </a:xfrm>
        </p:grpSpPr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9B42ED75-B2C3-487C-9CC6-880908D13152}"/>
                </a:ext>
              </a:extLst>
            </p:cNvPr>
            <p:cNvSpPr/>
            <p:nvPr/>
          </p:nvSpPr>
          <p:spPr>
            <a:xfrm rot="20697903">
              <a:off x="2381293" y="1435143"/>
              <a:ext cx="4535254" cy="297785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2769835-49AF-45D5-BD51-70BFDBBD92C0}"/>
                </a:ext>
              </a:extLst>
            </p:cNvPr>
            <p:cNvSpPr/>
            <p:nvPr/>
          </p:nvSpPr>
          <p:spPr>
            <a:xfrm>
              <a:off x="3080792" y="3887566"/>
              <a:ext cx="261514" cy="2615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B6212945-83E5-47DD-B781-519704945957}"/>
                </a:ext>
              </a:extLst>
            </p:cNvPr>
            <p:cNvSpPr/>
            <p:nvPr/>
          </p:nvSpPr>
          <p:spPr>
            <a:xfrm>
              <a:off x="5495172" y="1725414"/>
              <a:ext cx="448310" cy="4483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6" name="角丸四角形 135"/>
          <p:cNvSpPr/>
          <p:nvPr/>
        </p:nvSpPr>
        <p:spPr>
          <a:xfrm>
            <a:off x="0" y="576775"/>
            <a:ext cx="2588845" cy="62812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9A0D21F-E0C8-438D-A645-026AAC5E8A61}"/>
              </a:ext>
            </a:extLst>
          </p:cNvPr>
          <p:cNvSpPr/>
          <p:nvPr/>
        </p:nvSpPr>
        <p:spPr>
          <a:xfrm>
            <a:off x="2514811" y="2205601"/>
            <a:ext cx="3542811" cy="908866"/>
          </a:xfrm>
          <a:custGeom>
            <a:avLst/>
            <a:gdLst>
              <a:gd name="connsiteX0" fmla="*/ 0 w 3542811"/>
              <a:gd name="connsiteY0" fmla="*/ 0 h 908866"/>
              <a:gd name="connsiteX1" fmla="*/ 3542811 w 3542811"/>
              <a:gd name="connsiteY1" fmla="*/ 0 h 908866"/>
              <a:gd name="connsiteX2" fmla="*/ 3542811 w 3542811"/>
              <a:gd name="connsiteY2" fmla="*/ 908866 h 908866"/>
              <a:gd name="connsiteX3" fmla="*/ 0 w 3542811"/>
              <a:gd name="connsiteY3" fmla="*/ 908866 h 908866"/>
              <a:gd name="connsiteX4" fmla="*/ 0 w 3542811"/>
              <a:gd name="connsiteY4" fmla="*/ 0 h 9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811" h="908866">
                <a:moveTo>
                  <a:pt x="0" y="0"/>
                </a:moveTo>
                <a:lnTo>
                  <a:pt x="3542811" y="0"/>
                </a:lnTo>
                <a:lnTo>
                  <a:pt x="3542811" y="908866"/>
                </a:lnTo>
                <a:lnTo>
                  <a:pt x="0" y="9088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571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kern="1200" dirty="0">
                <a:latin typeface="+mn-ea"/>
              </a:rPr>
              <a:t>新規ビジネスを創出</a:t>
            </a:r>
            <a:r>
              <a:rPr lang="en-US" altLang="ja-JP" sz="2400" b="1" kern="1200" dirty="0">
                <a:latin typeface="+mn-ea"/>
              </a:rPr>
              <a:t/>
            </a:r>
            <a:br>
              <a:rPr lang="en-US" altLang="ja-JP" sz="2400" b="1" kern="1200" dirty="0">
                <a:latin typeface="+mn-ea"/>
              </a:rPr>
            </a:br>
            <a:r>
              <a:rPr lang="ja-JP" altLang="en-US" sz="2000" kern="1200" dirty="0">
                <a:latin typeface="+mn-ea"/>
              </a:rPr>
              <a:t>⇒産学官連携による</a:t>
            </a:r>
            <a:r>
              <a:rPr lang="en-US" altLang="ja-JP" sz="2000" kern="1200" dirty="0">
                <a:latin typeface="+mn-ea"/>
              </a:rPr>
              <a:t/>
            </a:r>
            <a:br>
              <a:rPr lang="en-US" altLang="ja-JP" sz="2000" kern="1200" dirty="0">
                <a:latin typeface="+mn-ea"/>
              </a:rPr>
            </a:br>
            <a:r>
              <a:rPr lang="ja-JP" altLang="en-US" sz="2000" kern="1200" dirty="0">
                <a:latin typeface="+mn-ea"/>
              </a:rPr>
              <a:t>　　プロジェクトの組成</a:t>
            </a:r>
            <a:endParaRPr lang="en-US" altLang="ja-JP" sz="2000" kern="1200" dirty="0">
              <a:latin typeface="+mn-ea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DCAE48D-93F7-4B67-80A1-2A1528B5BFEE}"/>
              </a:ext>
            </a:extLst>
          </p:cNvPr>
          <p:cNvSpPr/>
          <p:nvPr/>
        </p:nvSpPr>
        <p:spPr>
          <a:xfrm>
            <a:off x="2655759" y="798130"/>
            <a:ext cx="4128018" cy="674868"/>
          </a:xfrm>
          <a:custGeom>
            <a:avLst/>
            <a:gdLst>
              <a:gd name="connsiteX0" fmla="*/ 0 w 4128018"/>
              <a:gd name="connsiteY0" fmla="*/ 0 h 674868"/>
              <a:gd name="connsiteX1" fmla="*/ 4128018 w 4128018"/>
              <a:gd name="connsiteY1" fmla="*/ 0 h 674868"/>
              <a:gd name="connsiteX2" fmla="*/ 4128018 w 4128018"/>
              <a:gd name="connsiteY2" fmla="*/ 674868 h 674868"/>
              <a:gd name="connsiteX3" fmla="*/ 0 w 4128018"/>
              <a:gd name="connsiteY3" fmla="*/ 674868 h 674868"/>
              <a:gd name="connsiteX4" fmla="*/ 0 w 4128018"/>
              <a:gd name="connsiteY4" fmla="*/ 0 h 6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8018" h="674868">
                <a:moveTo>
                  <a:pt x="0" y="0"/>
                </a:moveTo>
                <a:lnTo>
                  <a:pt x="4128018" y="0"/>
                </a:lnTo>
                <a:lnTo>
                  <a:pt x="4128018" y="674868"/>
                </a:lnTo>
                <a:lnTo>
                  <a:pt x="0" y="674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50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kern="1200" dirty="0">
                <a:noFill/>
                <a:latin typeface="+mn-ea"/>
              </a:rPr>
              <a:t>拠点としての情報発信</a:t>
            </a:r>
            <a:r>
              <a:rPr lang="en-US" altLang="ja-JP" sz="2400" kern="1200" dirty="0">
                <a:noFill/>
                <a:latin typeface="+mn-ea"/>
              </a:rPr>
              <a:t/>
            </a:r>
            <a:br>
              <a:rPr lang="en-US" altLang="ja-JP" sz="2400" kern="1200" dirty="0">
                <a:noFill/>
                <a:latin typeface="+mn-ea"/>
              </a:rPr>
            </a:br>
            <a:r>
              <a:rPr lang="ja-JP" altLang="en-US" sz="2000" kern="1200" dirty="0">
                <a:noFill/>
                <a:latin typeface="+mn-ea"/>
              </a:rPr>
              <a:t>⇒防災の継続的な価値を</a:t>
            </a:r>
            <a:r>
              <a:rPr lang="en-US" altLang="ja-JP" sz="2000" kern="1200" dirty="0">
                <a:noFill/>
                <a:latin typeface="+mn-ea"/>
              </a:rPr>
              <a:t/>
            </a:r>
            <a:br>
              <a:rPr lang="en-US" altLang="ja-JP" sz="2000" kern="1200" dirty="0">
                <a:noFill/>
                <a:latin typeface="+mn-ea"/>
              </a:rPr>
            </a:br>
            <a:r>
              <a:rPr lang="ja-JP" altLang="en-US" sz="2000" kern="1200" dirty="0">
                <a:noFill/>
                <a:latin typeface="+mn-ea"/>
              </a:rPr>
              <a:t>　　提供し防災産業をリード</a:t>
            </a:r>
            <a:endParaRPr kumimoji="1" lang="ja-JP" altLang="en-US" sz="2000" kern="1200" dirty="0">
              <a:noFill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484" y="4941368"/>
            <a:ext cx="2338570" cy="1800000"/>
            <a:chOff x="140484" y="4941368"/>
            <a:chExt cx="2338570" cy="1800000"/>
          </a:xfrm>
        </p:grpSpPr>
        <p:sp>
          <p:nvSpPr>
            <p:cNvPr id="133" name="角丸四角形 132"/>
            <p:cNvSpPr/>
            <p:nvPr/>
          </p:nvSpPr>
          <p:spPr>
            <a:xfrm>
              <a:off x="140484" y="4941368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ネットワーク</a:t>
              </a:r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連携</a:t>
              </a: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推進母体</a:t>
              </a: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を形成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712624" y="6162862"/>
              <a:ext cx="1194290" cy="290474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１～２年目</a:t>
              </a:r>
              <a:endPara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34758" y="2853035"/>
            <a:ext cx="2338570" cy="1800000"/>
            <a:chOff x="134758" y="2853035"/>
            <a:chExt cx="2338570" cy="1800000"/>
          </a:xfrm>
        </p:grpSpPr>
        <p:sp>
          <p:nvSpPr>
            <p:cNvPr id="134" name="角丸四角形 133"/>
            <p:cNvSpPr/>
            <p:nvPr/>
          </p:nvSpPr>
          <p:spPr>
            <a:xfrm>
              <a:off x="134758" y="2853035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ビジネスを生む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仕組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</a:t>
              </a:r>
              <a:r>
                <a:rPr kumimoji="1"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環境</a:t>
              </a:r>
              <a:endPara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づくり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角丸四角形 93"/>
            <p:cNvSpPr/>
            <p:nvPr/>
          </p:nvSpPr>
          <p:spPr>
            <a:xfrm>
              <a:off x="817979" y="3981392"/>
              <a:ext cx="991287" cy="500660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２～３年目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35702" y="764704"/>
            <a:ext cx="2338570" cy="1800000"/>
            <a:chOff x="135702" y="764704"/>
            <a:chExt cx="2338570" cy="1800000"/>
          </a:xfrm>
        </p:grpSpPr>
        <p:sp>
          <p:nvSpPr>
            <p:cNvPr id="135" name="角丸四角形 134"/>
            <p:cNvSpPr/>
            <p:nvPr/>
          </p:nvSpPr>
          <p:spPr>
            <a:xfrm>
              <a:off x="135702" y="764704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防災分野での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優位性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</a:t>
              </a:r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地位</a:t>
              </a:r>
              <a:endPara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を確立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角丸四角形 94"/>
            <p:cNvSpPr/>
            <p:nvPr/>
          </p:nvSpPr>
          <p:spPr>
            <a:xfrm>
              <a:off x="808400" y="1916832"/>
              <a:ext cx="991287" cy="376237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３～５年目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31" name="グループ化 230"/>
          <p:cNvGrpSpPr/>
          <p:nvPr/>
        </p:nvGrpSpPr>
        <p:grpSpPr>
          <a:xfrm>
            <a:off x="6696741" y="633756"/>
            <a:ext cx="3152803" cy="2075164"/>
            <a:chOff x="5027551" y="1134141"/>
            <a:chExt cx="2627044" cy="1550326"/>
          </a:xfrm>
        </p:grpSpPr>
        <p:sp>
          <p:nvSpPr>
            <p:cNvPr id="100" name="角丸四角形 99"/>
            <p:cNvSpPr/>
            <p:nvPr/>
          </p:nvSpPr>
          <p:spPr>
            <a:xfrm>
              <a:off x="5027552" y="2009924"/>
              <a:ext cx="2627043" cy="674543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dirty="0"/>
                <a:t> ・</a:t>
              </a:r>
              <a:r>
                <a:rPr kumimoji="1" lang="ja-JP" altLang="en-US" sz="2400" b="1" u="sng" dirty="0"/>
                <a:t>新潟モデル</a:t>
              </a:r>
              <a:r>
                <a:rPr kumimoji="1" lang="ja-JP" altLang="en-US" dirty="0"/>
                <a:t>の標準化</a:t>
              </a:r>
              <a:endParaRPr lang="en-US" altLang="ja-JP" dirty="0"/>
            </a:p>
            <a:p>
              <a:r>
                <a:rPr kumimoji="1" lang="ja-JP" altLang="en-US" dirty="0"/>
                <a:t> ・防災関連の</a:t>
              </a:r>
              <a:r>
                <a:rPr kumimoji="1" lang="ja-JP" altLang="en-US" sz="2400" b="1" u="sng" dirty="0"/>
                <a:t>産業集積</a:t>
              </a:r>
            </a:p>
          </p:txBody>
        </p:sp>
        <p:sp>
          <p:nvSpPr>
            <p:cNvPr id="101" name="角丸四角形 100"/>
            <p:cNvSpPr/>
            <p:nvPr/>
          </p:nvSpPr>
          <p:spPr>
            <a:xfrm>
              <a:off x="5134595" y="1902122"/>
              <a:ext cx="851244" cy="188266"/>
            </a:xfrm>
            <a:prstGeom prst="roundRect">
              <a:avLst>
                <a:gd name="adj" fmla="val 191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国内展開</a:t>
              </a:r>
            </a:p>
          </p:txBody>
        </p:sp>
        <p:sp>
          <p:nvSpPr>
            <p:cNvPr id="103" name="角丸四角形 102"/>
            <p:cNvSpPr/>
            <p:nvPr/>
          </p:nvSpPr>
          <p:spPr>
            <a:xfrm>
              <a:off x="5027551" y="1196686"/>
              <a:ext cx="2627041" cy="674543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r>
                <a:rPr kumimoji="1" lang="ja-JP" altLang="en-US" dirty="0">
                  <a:latin typeface="+mn-ea"/>
                </a:rPr>
                <a:t> </a:t>
              </a:r>
              <a:r>
                <a:rPr kumimoji="1" lang="ja-JP" altLang="en-US" dirty="0" smtClean="0">
                  <a:latin typeface="+mn-ea"/>
                </a:rPr>
                <a:t>・</a:t>
              </a:r>
              <a:r>
                <a:rPr kumimoji="1" lang="ja-JP" altLang="en-US" sz="2400" b="1" u="sng" dirty="0" smtClean="0">
                  <a:latin typeface="+mn-ea"/>
                </a:rPr>
                <a:t>ﾋﾞｼﾞﾈｽﾐｯｼｮﾝ</a:t>
              </a:r>
              <a:r>
                <a:rPr lang="ja-JP" altLang="en-US" dirty="0" smtClean="0">
                  <a:latin typeface="+mn-ea"/>
                </a:rPr>
                <a:t>形成</a:t>
              </a:r>
              <a:endParaRPr kumimoji="1" lang="en-US" altLang="ja-JP" dirty="0">
                <a:latin typeface="+mn-ea"/>
              </a:endParaRPr>
            </a:p>
            <a:p>
              <a:r>
                <a:rPr lang="ja-JP" altLang="en-US" dirty="0">
                  <a:latin typeface="+mn-ea"/>
                </a:rPr>
                <a:t> ・国際会議、展示会等の誘致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104" name="角丸四角形 103"/>
            <p:cNvSpPr/>
            <p:nvPr/>
          </p:nvSpPr>
          <p:spPr>
            <a:xfrm>
              <a:off x="5131247" y="1134141"/>
              <a:ext cx="851244" cy="188266"/>
            </a:xfrm>
            <a:prstGeom prst="roundRect">
              <a:avLst>
                <a:gd name="adj" fmla="val 191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海外展開</a:t>
              </a:r>
            </a:p>
          </p:txBody>
        </p:sp>
      </p:grpSp>
      <p:sp>
        <p:nvSpPr>
          <p:cNvPr id="152" name="ストライプ矢印 151"/>
          <p:cNvSpPr/>
          <p:nvPr/>
        </p:nvSpPr>
        <p:spPr>
          <a:xfrm rot="16200000">
            <a:off x="972344" y="3984848"/>
            <a:ext cx="676014" cy="1380641"/>
          </a:xfrm>
          <a:prstGeom prst="stripedRightArrow">
            <a:avLst>
              <a:gd name="adj1" fmla="val 50000"/>
              <a:gd name="adj2" fmla="val 3748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ストライプ矢印 153"/>
          <p:cNvSpPr/>
          <p:nvPr/>
        </p:nvSpPr>
        <p:spPr>
          <a:xfrm rot="16200000">
            <a:off x="972344" y="1896616"/>
            <a:ext cx="676014" cy="1380641"/>
          </a:xfrm>
          <a:prstGeom prst="stripedRightArrow">
            <a:avLst>
              <a:gd name="adj1" fmla="val 50000"/>
              <a:gd name="adj2" fmla="val 3748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2844367" y="4992421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b="1" dirty="0"/>
              <a:t>R2.9.20</a:t>
            </a:r>
          </a:p>
          <a:p>
            <a:pPr algn="ctr"/>
            <a:r>
              <a:rPr lang="ja-JP" altLang="en-US" sz="1200" b="1" dirty="0"/>
              <a:t>キックオフ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セミナー</a:t>
            </a:r>
            <a:endParaRPr kumimoji="1" lang="ja-JP" altLang="en-US" sz="1200" b="1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720750" y="4941368"/>
            <a:ext cx="6783643" cy="1800001"/>
            <a:chOff x="2720750" y="4941368"/>
            <a:chExt cx="6783643" cy="1800001"/>
          </a:xfrm>
        </p:grpSpPr>
        <p:sp>
          <p:nvSpPr>
            <p:cNvPr id="15" name="角丸四角形 14"/>
            <p:cNvSpPr/>
            <p:nvPr/>
          </p:nvSpPr>
          <p:spPr>
            <a:xfrm>
              <a:off x="2720750" y="4941369"/>
              <a:ext cx="4696075" cy="1800000"/>
            </a:xfrm>
            <a:prstGeom prst="roundRect">
              <a:avLst>
                <a:gd name="adj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7416824" y="4941368"/>
              <a:ext cx="2087569" cy="1800000"/>
            </a:xfrm>
            <a:prstGeom prst="roundRect">
              <a:avLst>
                <a:gd name="adj" fmla="val 0"/>
              </a:avLst>
            </a:prstGeom>
            <a:noFill/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745084" y="2862894"/>
            <a:ext cx="4104451" cy="1790141"/>
            <a:chOff x="5745084" y="2862894"/>
            <a:chExt cx="4104451" cy="1790141"/>
          </a:xfrm>
        </p:grpSpPr>
        <p:sp>
          <p:nvSpPr>
            <p:cNvPr id="72" name="角丸四角形 71"/>
            <p:cNvSpPr/>
            <p:nvPr/>
          </p:nvSpPr>
          <p:spPr>
            <a:xfrm>
              <a:off x="5745084" y="2862894"/>
              <a:ext cx="4104451" cy="1790141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5900542" y="3075143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災害食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ＩＳＯ化</a:t>
              </a:r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8500532" y="3063318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1400" dirty="0"/>
                <a:t>冬期道路管理</a:t>
              </a:r>
              <a:endParaRPr kumimoji="1" lang="en-US" altLang="ja-JP" sz="1400" dirty="0"/>
            </a:p>
            <a:p>
              <a:pPr algn="ctr">
                <a:lnSpc>
                  <a:spcPts val="1300"/>
                </a:lnSpc>
              </a:pPr>
              <a:r>
                <a:rPr kumimoji="1" lang="ja-JP" altLang="en-US" sz="1400" dirty="0"/>
                <a:t>業務効率化</a:t>
              </a:r>
              <a:endParaRPr kumimoji="1" lang="en-US" altLang="ja-JP" sz="1400" dirty="0"/>
            </a:p>
            <a:p>
              <a:pPr algn="ctr">
                <a:lnSpc>
                  <a:spcPts val="1600"/>
                </a:lnSpc>
              </a:pPr>
              <a:r>
                <a:rPr kumimoji="1" lang="ja-JP" altLang="en-US" sz="1400" dirty="0" smtClean="0"/>
                <a:t>プロジェクト</a:t>
              </a:r>
            </a:p>
          </p:txBody>
        </p:sp>
        <p:sp>
          <p:nvSpPr>
            <p:cNvPr id="76" name="角丸四角形 75"/>
            <p:cNvSpPr/>
            <p:nvPr/>
          </p:nvSpPr>
          <p:spPr>
            <a:xfrm>
              <a:off x="7200536" y="3069120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tlCol="0" anchor="t"/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 smtClean="0"/>
                <a:t>災害</a:t>
              </a:r>
              <a:r>
                <a:rPr lang="ja-JP" altLang="en-US" sz="1400" dirty="0"/>
                <a:t>対応業務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を効率化する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ＥＣ</a:t>
              </a:r>
              <a:r>
                <a:rPr lang="ja-JP" altLang="en-US" sz="1400" dirty="0" smtClean="0"/>
                <a:t>開発</a:t>
              </a:r>
              <a:endParaRPr lang="en-US" altLang="ja-JP" sz="1400" dirty="0" smtClean="0"/>
            </a:p>
            <a:p>
              <a:pPr algn="ctr"/>
              <a:endParaRPr lang="en-US" altLang="ja-JP" sz="1400" dirty="0"/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2932610" y="746651"/>
            <a:ext cx="3420367" cy="986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拠点としての情報発信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⇒防災の継続的な価値を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　　提供し防災産業をリード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8" name="楕円 67"/>
          <p:cNvSpPr/>
          <p:nvPr/>
        </p:nvSpPr>
        <p:spPr>
          <a:xfrm>
            <a:off x="2909397" y="5855764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b="1" dirty="0" smtClean="0"/>
              <a:t>R2.11.19</a:t>
            </a:r>
            <a:endParaRPr kumimoji="1" lang="en-US" altLang="ja-JP" sz="1200" b="1" dirty="0"/>
          </a:p>
          <a:p>
            <a:pPr algn="ctr"/>
            <a:r>
              <a:rPr lang="ja-JP" altLang="en-US" sz="1200" b="1" dirty="0" smtClean="0"/>
              <a:t>防災</a:t>
            </a:r>
            <a:r>
              <a:rPr lang="en-US" altLang="ja-JP" sz="1200" b="1" dirty="0" smtClean="0"/>
              <a:t>×</a:t>
            </a:r>
            <a:r>
              <a:rPr lang="ja-JP" altLang="en-US" sz="1200" b="1" dirty="0" smtClean="0"/>
              <a:t>ライフ</a:t>
            </a:r>
            <a:endParaRPr lang="en-US" altLang="ja-JP" sz="1200" b="1" dirty="0"/>
          </a:p>
          <a:p>
            <a:pPr algn="ctr"/>
            <a:r>
              <a:rPr kumimoji="1" lang="ja-JP" altLang="en-US" sz="1200" b="1" dirty="0" smtClean="0"/>
              <a:t>交流会</a:t>
            </a:r>
            <a:endParaRPr kumimoji="1" lang="ja-JP" altLang="en-US" sz="1200" b="1" dirty="0"/>
          </a:p>
        </p:txBody>
      </p:sp>
      <p:sp>
        <p:nvSpPr>
          <p:cNvPr id="69" name="楕円 68"/>
          <p:cNvSpPr/>
          <p:nvPr/>
        </p:nvSpPr>
        <p:spPr>
          <a:xfrm>
            <a:off x="3800403" y="5022742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kumimoji="1" lang="en-US" altLang="ja-JP" sz="1200" b="1" dirty="0" smtClean="0"/>
              <a:t>R2.12.12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防災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コロナ展</a:t>
            </a:r>
            <a:endParaRPr lang="en-US" altLang="ja-JP" sz="1200" b="1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750685" y="5013176"/>
            <a:ext cx="1612884" cy="782522"/>
            <a:chOff x="5025008" y="5013176"/>
            <a:chExt cx="1612884" cy="782522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025008" y="5013176"/>
              <a:ext cx="1612884" cy="782522"/>
              <a:chOff x="3928780" y="4010549"/>
              <a:chExt cx="1612884" cy="782522"/>
            </a:xfrm>
          </p:grpSpPr>
          <p:sp>
            <p:nvSpPr>
              <p:cNvPr id="70" name="楕円 69"/>
              <p:cNvSpPr/>
              <p:nvPr/>
            </p:nvSpPr>
            <p:spPr>
              <a:xfrm>
                <a:off x="3928780" y="4010549"/>
                <a:ext cx="900000" cy="782522"/>
              </a:xfrm>
              <a:prstGeom prst="ellipse">
                <a:avLst/>
              </a:prstGeom>
              <a:solidFill>
                <a:srgbClr val="FF9933"/>
              </a:solidFill>
              <a:ln w="25400">
                <a:solidFill>
                  <a:srgbClr val="FF33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tlCol="0" anchor="ctr" anchorCtr="1"/>
              <a:lstStyle/>
              <a:p>
                <a:endParaRPr lang="en-US" altLang="ja-JP" sz="1200" b="1" dirty="0" smtClean="0"/>
              </a:p>
              <a:p>
                <a:r>
                  <a:rPr lang="ja-JP" altLang="en-US" sz="1200" b="1" dirty="0" smtClean="0"/>
                  <a:t>感染症</a:t>
                </a:r>
                <a:endParaRPr lang="en-US" altLang="ja-JP" sz="1200" b="1" dirty="0" smtClean="0"/>
              </a:p>
              <a:p>
                <a:r>
                  <a:rPr lang="ja-JP" altLang="en-US" sz="1200" b="1" dirty="0" smtClean="0"/>
                  <a:t>対策展</a:t>
                </a:r>
                <a:endParaRPr lang="en-US" altLang="ja-JP" sz="1200" b="1" dirty="0"/>
              </a:p>
            </p:txBody>
          </p:sp>
          <p:sp>
            <p:nvSpPr>
              <p:cNvPr id="71" name="楕円 70"/>
              <p:cNvSpPr/>
              <p:nvPr/>
            </p:nvSpPr>
            <p:spPr>
              <a:xfrm>
                <a:off x="4641664" y="4010549"/>
                <a:ext cx="900000" cy="782522"/>
              </a:xfrm>
              <a:prstGeom prst="ellipse">
                <a:avLst/>
              </a:prstGeom>
              <a:solidFill>
                <a:srgbClr val="FF9933"/>
              </a:solidFill>
              <a:ln w="254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rIns="0" rtlCol="0" anchor="ctr"/>
              <a:lstStyle/>
              <a:p>
                <a:pPr algn="ctr"/>
                <a:endParaRPr lang="en-US" altLang="ja-JP" sz="1200" b="1" dirty="0" smtClean="0"/>
              </a:p>
              <a:p>
                <a:pPr algn="ctr"/>
                <a:r>
                  <a:rPr lang="ja-JP" altLang="en-US" sz="1200" b="1" dirty="0" smtClean="0"/>
                  <a:t>防災産業</a:t>
                </a:r>
                <a:endParaRPr lang="en-US" altLang="ja-JP" sz="1200" b="1" dirty="0" smtClean="0"/>
              </a:p>
              <a:p>
                <a:pPr algn="ctr"/>
                <a:r>
                  <a:rPr lang="ja-JP" altLang="en-US" sz="1200" b="1" dirty="0" smtClean="0"/>
                  <a:t>フォーラム</a:t>
                </a:r>
                <a:endParaRPr lang="en-US" altLang="ja-JP" sz="1200" b="1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5306654" y="5056544"/>
              <a:ext cx="10673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ea typeface="ＤＨＰ特太ゴシック体" panose="020B0500000000000000" pitchFamily="50" charset="-128"/>
                </a:rPr>
                <a:t>R3.2.18-19</a:t>
              </a:r>
              <a:endParaRPr kumimoji="1" lang="ja-JP" altLang="en-US" sz="1200" b="1" dirty="0">
                <a:solidFill>
                  <a:schemeClr val="bg1"/>
                </a:solidFill>
                <a:ea typeface="ＤＨＰ特太ゴシック体" panose="020B0500000000000000" pitchFamily="50" charset="-128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4329836" y="4813144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消費喚起・需要拡大</a:t>
            </a:r>
            <a:endParaRPr kumimoji="1" lang="en-US" altLang="ja-JP" sz="1200" dirty="0" smtClean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>
              <a:lnSpc>
                <a:spcPts val="13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プロジェクト応援事業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2783513" y="5651652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技科大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2739782" y="6459988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NICO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5770754" y="5636724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新大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2" name="楕円 81"/>
          <p:cNvSpPr/>
          <p:nvPr/>
        </p:nvSpPr>
        <p:spPr>
          <a:xfrm>
            <a:off x="4037309" y="5855764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algn="ctr"/>
            <a:r>
              <a:rPr lang="en-US" altLang="ja-JP" sz="1200" b="1" dirty="0" smtClean="0"/>
              <a:t>R3.2.19</a:t>
            </a:r>
          </a:p>
          <a:p>
            <a:pPr algn="ctr"/>
            <a:r>
              <a:rPr lang="ja-JP" altLang="en-US" sz="1200" b="1" dirty="0" smtClean="0"/>
              <a:t>活動支援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セミナー</a:t>
            </a:r>
            <a:endParaRPr lang="en-US" altLang="ja-JP" sz="1200" b="1" dirty="0"/>
          </a:p>
        </p:txBody>
      </p:sp>
      <p:sp>
        <p:nvSpPr>
          <p:cNvPr id="85" name="ストライプ矢印 84"/>
          <p:cNvSpPr/>
          <p:nvPr/>
        </p:nvSpPr>
        <p:spPr>
          <a:xfrm rot="18475345">
            <a:off x="7366310" y="4446019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ストライプ矢印 86"/>
          <p:cNvSpPr/>
          <p:nvPr/>
        </p:nvSpPr>
        <p:spPr>
          <a:xfrm rot="18475345">
            <a:off x="5760934" y="4455338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角丸四角形 58"/>
          <p:cNvSpPr/>
          <p:nvPr/>
        </p:nvSpPr>
        <p:spPr>
          <a:xfrm>
            <a:off x="7846814" y="4813144"/>
            <a:ext cx="2022490" cy="2003292"/>
          </a:xfrm>
          <a:prstGeom prst="roundRect">
            <a:avLst>
              <a:gd name="adj" fmla="val 18099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tIns="144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防災産業</a:t>
            </a:r>
            <a:endParaRPr kumimoji="1" lang="en-US" altLang="ja-JP" sz="24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プラット</a:t>
            </a:r>
            <a:endParaRPr kumimoji="1" lang="en-US" altLang="ja-JP" sz="24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フォーム</a:t>
            </a:r>
            <a:endParaRPr kumimoji="1" lang="en-US" altLang="ja-JP" sz="2400" b="1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（連携の枠組）</a:t>
            </a:r>
            <a:endParaRPr kumimoji="1"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ストライプ矢印 59"/>
          <p:cNvSpPr/>
          <p:nvPr/>
        </p:nvSpPr>
        <p:spPr>
          <a:xfrm rot="16200000">
            <a:off x="8770496" y="4444956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角丸四角形 62"/>
          <p:cNvSpPr/>
          <p:nvPr/>
        </p:nvSpPr>
        <p:spPr>
          <a:xfrm>
            <a:off x="6134541" y="3886679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健康ﾋﾞｼﾞﾈｽ協議会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8121432" y="4168498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（イノベーション創出支援事業）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8779289" y="3879314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スノーコイン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7483061" y="3879314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ｽﾏｰﾄｻﾌﾟﾗｲ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EC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6145806" y="4154747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（国補助）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1" name="楕円 80"/>
          <p:cNvSpPr/>
          <p:nvPr/>
        </p:nvSpPr>
        <p:spPr>
          <a:xfrm>
            <a:off x="6465168" y="5022742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R3.3.9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災害現場の</a:t>
            </a:r>
            <a:endParaRPr lang="en-US" altLang="ja-JP" sz="1200" b="1" dirty="0" smtClean="0"/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課題解決</a:t>
            </a:r>
            <a:endParaRPr lang="en-US" altLang="ja-JP" sz="1200" b="1" dirty="0"/>
          </a:p>
        </p:txBody>
      </p:sp>
      <p:sp>
        <p:nvSpPr>
          <p:cNvPr id="80" name="角丸四角形 79"/>
          <p:cNvSpPr/>
          <p:nvPr/>
        </p:nvSpPr>
        <p:spPr>
          <a:xfrm>
            <a:off x="6554404" y="4830737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支援団体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4" name="楕円 73"/>
          <p:cNvSpPr/>
          <p:nvPr/>
        </p:nvSpPr>
        <p:spPr>
          <a:xfrm>
            <a:off x="4923307" y="5857106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R3.3.26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活動報告会</a:t>
            </a:r>
            <a:endParaRPr lang="en-US" altLang="ja-JP" sz="1200" b="1" dirty="0"/>
          </a:p>
        </p:txBody>
      </p:sp>
      <p:sp>
        <p:nvSpPr>
          <p:cNvPr id="83" name="角丸四角形 82"/>
          <p:cNvSpPr/>
          <p:nvPr/>
        </p:nvSpPr>
        <p:spPr>
          <a:xfrm>
            <a:off x="4538657" y="6523366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ｽﾉｰｺｲﾝ・ｽﾏｰﾄｻﾌﾟﾗｲ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EC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6126354" y="5868277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R3.3.11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防災教育</a:t>
            </a:r>
            <a:endParaRPr lang="en-US" altLang="ja-JP" sz="1200" b="1" dirty="0" smtClean="0"/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連携</a:t>
            </a:r>
            <a:endParaRPr lang="en-US" altLang="ja-JP" sz="1200" b="1" dirty="0"/>
          </a:p>
        </p:txBody>
      </p:sp>
      <p:sp>
        <p:nvSpPr>
          <p:cNvPr id="86" name="角丸四角形 85"/>
          <p:cNvSpPr/>
          <p:nvPr/>
        </p:nvSpPr>
        <p:spPr>
          <a:xfrm>
            <a:off x="6236768" y="6536287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中越防災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企業等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5" name="楕円 15"/>
          <p:cNvSpPr/>
          <p:nvPr/>
        </p:nvSpPr>
        <p:spPr>
          <a:xfrm>
            <a:off x="3360565" y="5847581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車中泊</a:t>
            </a:r>
            <a:r>
              <a:rPr kumimoji="1" lang="en-US" altLang="ja-JP" sz="1200" b="1" dirty="0" smtClean="0"/>
              <a:t/>
            </a:r>
            <a:br>
              <a:rPr kumimoji="1" lang="en-US" altLang="ja-JP" sz="1200" b="1" dirty="0" smtClean="0"/>
            </a:br>
            <a:r>
              <a:rPr kumimoji="1" lang="ja-JP" altLang="en-US" sz="1200" b="1" dirty="0" smtClean="0"/>
              <a:t>セミナー</a:t>
            </a:r>
            <a:endParaRPr kumimoji="1" lang="ja-JP" altLang="en-US" sz="1200" b="1" dirty="0"/>
          </a:p>
        </p:txBody>
      </p:sp>
      <p:sp>
        <p:nvSpPr>
          <p:cNvPr id="91" name="楕円 15"/>
          <p:cNvSpPr/>
          <p:nvPr/>
        </p:nvSpPr>
        <p:spPr>
          <a:xfrm>
            <a:off x="3087519" y="4982623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企業交流会</a:t>
            </a:r>
            <a:endParaRPr kumimoji="1" lang="ja-JP" altLang="en-US" sz="1200" b="1" dirty="0"/>
          </a:p>
        </p:txBody>
      </p:sp>
      <p:sp>
        <p:nvSpPr>
          <p:cNvPr id="92" name="角丸四角形 91"/>
          <p:cNvSpPr/>
          <p:nvPr/>
        </p:nvSpPr>
        <p:spPr>
          <a:xfrm>
            <a:off x="3070885" y="4732814"/>
            <a:ext cx="830749" cy="28024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×NICO</a:t>
            </a:r>
            <a:endParaRPr kumimoji="1" lang="ja-JP" altLang="en-US" sz="12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8" name="楕円 15"/>
          <p:cNvSpPr/>
          <p:nvPr/>
        </p:nvSpPr>
        <p:spPr>
          <a:xfrm>
            <a:off x="4232544" y="5850610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車中泊体験</a:t>
            </a:r>
            <a:endParaRPr kumimoji="1" lang="ja-JP" altLang="en-US" sz="1200" b="1" dirty="0"/>
          </a:p>
        </p:txBody>
      </p:sp>
      <p:sp>
        <p:nvSpPr>
          <p:cNvPr id="102" name="楕円 15"/>
          <p:cNvSpPr/>
          <p:nvPr/>
        </p:nvSpPr>
        <p:spPr>
          <a:xfrm>
            <a:off x="4233282" y="5005463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防災ｷｬﾝﾌﾟ</a:t>
            </a:r>
            <a:r>
              <a:rPr kumimoji="1" lang="en-US" altLang="ja-JP" sz="1200" b="1" dirty="0" smtClean="0"/>
              <a:t/>
            </a:r>
            <a:br>
              <a:rPr kumimoji="1" lang="en-US" altLang="ja-JP" sz="1200" b="1" dirty="0" smtClean="0"/>
            </a:br>
            <a:r>
              <a:rPr kumimoji="1" lang="ja-JP" altLang="en-US" sz="1200" b="1" dirty="0" smtClean="0"/>
              <a:t>ﾜｰｸｼｮｯﾌﾟ</a:t>
            </a:r>
            <a:endParaRPr kumimoji="1" lang="ja-JP" altLang="en-US" sz="1200" b="1" dirty="0"/>
          </a:p>
        </p:txBody>
      </p:sp>
      <p:sp>
        <p:nvSpPr>
          <p:cNvPr id="89" name="角丸四角形 88"/>
          <p:cNvSpPr/>
          <p:nvPr/>
        </p:nvSpPr>
        <p:spPr>
          <a:xfrm>
            <a:off x="3722254" y="6524593"/>
            <a:ext cx="972000" cy="28293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防災会</a:t>
            </a:r>
            <a:endParaRPr kumimoji="1" lang="ja-JP" altLang="en-US" sz="12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06" name="楕円 15"/>
          <p:cNvSpPr/>
          <p:nvPr/>
        </p:nvSpPr>
        <p:spPr>
          <a:xfrm>
            <a:off x="5092844" y="5000438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いつもの</a:t>
            </a:r>
            <a:endParaRPr kumimoji="1" lang="en-US" altLang="ja-JP" sz="1200" b="1" dirty="0" smtClean="0"/>
          </a:p>
          <a:p>
            <a:pPr algn="ctr"/>
            <a:r>
              <a:rPr kumimoji="1" lang="ja-JP" altLang="en-US" sz="1200" b="1" dirty="0" smtClean="0"/>
              <a:t>もしも</a:t>
            </a:r>
            <a:endParaRPr kumimoji="1" lang="en-US" altLang="ja-JP" sz="1200" b="1" dirty="0" smtClean="0"/>
          </a:p>
          <a:p>
            <a:pPr algn="ctr"/>
            <a:r>
              <a:rPr kumimoji="1" lang="ja-JP" altLang="en-US" sz="1200" b="1" dirty="0"/>
              <a:t>キャンプ</a:t>
            </a:r>
          </a:p>
        </p:txBody>
      </p:sp>
      <p:sp>
        <p:nvSpPr>
          <p:cNvPr id="105" name="角丸四角形 104"/>
          <p:cNvSpPr/>
          <p:nvPr/>
        </p:nvSpPr>
        <p:spPr>
          <a:xfrm>
            <a:off x="4479941" y="4732657"/>
            <a:ext cx="1260000" cy="28293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無印良品</a:t>
            </a:r>
            <a:endParaRPr kumimoji="1" lang="ja-JP" altLang="en-US" sz="12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4621764" y="3070884"/>
            <a:ext cx="1187999" cy="1440000"/>
          </a:xfrm>
          <a:prstGeom prst="roundRect">
            <a:avLst>
              <a:gd name="adj" fmla="val 19169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高齢者支援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ビジネス</a:t>
            </a:r>
            <a:endParaRPr kumimoji="1" lang="en-US" altLang="ja-JP" dirty="0" smtClean="0"/>
          </a:p>
          <a:p>
            <a:pPr algn="ctr"/>
            <a:r>
              <a:rPr kumimoji="1" lang="en-US" altLang="ja-JP" sz="1400" dirty="0" smtClean="0"/>
              <a:t>R3.10.1 </a:t>
            </a:r>
            <a:r>
              <a:rPr kumimoji="1" lang="ja-JP" altLang="en-US" sz="1400" dirty="0" smtClean="0"/>
              <a:t>起業</a:t>
            </a:r>
            <a:endParaRPr kumimoji="1" lang="en-US" altLang="ja-JP" sz="1400" dirty="0" smtClean="0"/>
          </a:p>
        </p:txBody>
      </p:sp>
      <p:sp>
        <p:nvSpPr>
          <p:cNvPr id="108" name="角丸四角形 107"/>
          <p:cNvSpPr/>
          <p:nvPr/>
        </p:nvSpPr>
        <p:spPr>
          <a:xfrm>
            <a:off x="2042155" y="3109451"/>
            <a:ext cx="1187999" cy="1440000"/>
          </a:xfrm>
          <a:prstGeom prst="roundRect">
            <a:avLst>
              <a:gd name="adj" fmla="val 19169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/>
              <a:t>新</a:t>
            </a:r>
            <a:r>
              <a:rPr kumimoji="1" lang="ja-JP" altLang="en-US" dirty="0" smtClean="0"/>
              <a:t>たな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食の備え</a:t>
            </a:r>
            <a:endParaRPr kumimoji="1" lang="en-US" altLang="ja-JP" sz="1200" dirty="0" smtClean="0"/>
          </a:p>
        </p:txBody>
      </p:sp>
      <p:sp>
        <p:nvSpPr>
          <p:cNvPr id="110" name="角丸四角形 109"/>
          <p:cNvSpPr/>
          <p:nvPr/>
        </p:nvSpPr>
        <p:spPr>
          <a:xfrm>
            <a:off x="3328090" y="3094811"/>
            <a:ext cx="1187999" cy="1440000"/>
          </a:xfrm>
          <a:prstGeom prst="roundRect">
            <a:avLst>
              <a:gd name="adj" fmla="val 19169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 smtClean="0"/>
              <a:t>災害時の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物流構築</a:t>
            </a:r>
          </a:p>
        </p:txBody>
      </p:sp>
      <p:sp>
        <p:nvSpPr>
          <p:cNvPr id="111" name="楕円 15"/>
          <p:cNvSpPr/>
          <p:nvPr/>
        </p:nvSpPr>
        <p:spPr>
          <a:xfrm>
            <a:off x="5337523" y="5826328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分科会</a:t>
            </a:r>
            <a:endParaRPr kumimoji="1" lang="ja-JP" altLang="en-US" sz="1200" b="1" dirty="0"/>
          </a:p>
        </p:txBody>
      </p:sp>
      <p:sp>
        <p:nvSpPr>
          <p:cNvPr id="112" name="角丸四角形 111"/>
          <p:cNvSpPr/>
          <p:nvPr/>
        </p:nvSpPr>
        <p:spPr>
          <a:xfrm>
            <a:off x="5363440" y="6534017"/>
            <a:ext cx="830749" cy="28024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企業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〇〇</a:t>
            </a:r>
            <a:endParaRPr kumimoji="1" lang="ja-JP" altLang="en-US" sz="12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17" name="楕円 15"/>
          <p:cNvSpPr/>
          <p:nvPr/>
        </p:nvSpPr>
        <p:spPr>
          <a:xfrm>
            <a:off x="6251889" y="5000541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検討会</a:t>
            </a:r>
            <a:endParaRPr kumimoji="1" lang="ja-JP" altLang="en-US" sz="1200" b="1" dirty="0"/>
          </a:p>
        </p:txBody>
      </p:sp>
      <p:sp>
        <p:nvSpPr>
          <p:cNvPr id="88" name="右矢印 87"/>
          <p:cNvSpPr/>
          <p:nvPr/>
        </p:nvSpPr>
        <p:spPr>
          <a:xfrm>
            <a:off x="7350775" y="5126057"/>
            <a:ext cx="719769" cy="1454248"/>
          </a:xfrm>
          <a:prstGeom prst="rightArrow">
            <a:avLst>
              <a:gd name="adj1" fmla="val 95465"/>
              <a:gd name="adj2" fmla="val 48151"/>
            </a:avLst>
          </a:prstGeom>
          <a:gradFill flip="none" rotWithShape="1">
            <a:gsLst>
              <a:gs pos="43000">
                <a:srgbClr val="FFCC66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7" name="楕円 15"/>
          <p:cNvSpPr/>
          <p:nvPr/>
        </p:nvSpPr>
        <p:spPr>
          <a:xfrm>
            <a:off x="6455836" y="5824180"/>
            <a:ext cx="900000" cy="7825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b="1" dirty="0" smtClean="0"/>
              <a:t>ｾﾐﾅｰ・</a:t>
            </a:r>
            <a:r>
              <a:rPr kumimoji="1" lang="en-US" altLang="ja-JP" sz="1200" b="1" dirty="0" smtClean="0"/>
              <a:t/>
            </a:r>
            <a:br>
              <a:rPr kumimoji="1" lang="en-US" altLang="ja-JP" sz="1200" b="1" dirty="0" smtClean="0"/>
            </a:br>
            <a:r>
              <a:rPr kumimoji="1" lang="ja-JP" altLang="en-US" sz="1200" b="1" dirty="0" smtClean="0"/>
              <a:t>ﾜｰｸｼｮｯﾌﾟ</a:t>
            </a:r>
            <a:endParaRPr kumimoji="1" lang="ja-JP" altLang="en-US" sz="1200" b="1" dirty="0"/>
          </a:p>
        </p:txBody>
      </p:sp>
      <p:sp>
        <p:nvSpPr>
          <p:cNvPr id="99" name="角丸四角形 98"/>
          <p:cNvSpPr/>
          <p:nvPr/>
        </p:nvSpPr>
        <p:spPr>
          <a:xfrm>
            <a:off x="6314326" y="4741707"/>
            <a:ext cx="830749" cy="28024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大学</a:t>
            </a:r>
          </a:p>
        </p:txBody>
      </p:sp>
      <p:sp>
        <p:nvSpPr>
          <p:cNvPr id="118" name="角丸四角形 117"/>
          <p:cNvSpPr/>
          <p:nvPr/>
        </p:nvSpPr>
        <p:spPr>
          <a:xfrm>
            <a:off x="6394091" y="6532229"/>
            <a:ext cx="1044000" cy="28024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支援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団体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〇〇</a:t>
            </a:r>
            <a:endParaRPr kumimoji="1" lang="ja-JP" altLang="en-US" sz="12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2619539" y="4676829"/>
            <a:ext cx="7249766" cy="21374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225604" y="458422"/>
            <a:ext cx="2532111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Ｒ３年度の取組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9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63" y="1071154"/>
            <a:ext cx="4704794" cy="292286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128463" y="529364"/>
            <a:ext cx="4044291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プラットフォーム立ち上げ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6061166" y="4190512"/>
            <a:ext cx="3997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・県内外との更なる連携強化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400"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→新たなプレイヤー参加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defTabSz="914400"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・効果的な情報発信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→新規プロジェクト創出</a:t>
            </a:r>
            <a:endParaRPr lang="ja-JP" altLang="en-US" sz="24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823" y="1071154"/>
            <a:ext cx="4955176" cy="280585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6240835" y="6157633"/>
            <a:ext cx="33965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防災産業の育成</a:t>
            </a:r>
            <a:endParaRPr lang="en-US" altLang="ja-JP" sz="36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二等辺三角形 10"/>
          <p:cNvSpPr/>
          <p:nvPr/>
        </p:nvSpPr>
        <p:spPr>
          <a:xfrm rot="10800000">
            <a:off x="7147102" y="5844371"/>
            <a:ext cx="1584000" cy="21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310" y="4129936"/>
            <a:ext cx="3306919" cy="26063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7" y="3278777"/>
            <a:ext cx="2699664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00471" y="617322"/>
            <a:ext cx="9545388" cy="206668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/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．防災産業の拠点づくり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産学官連携の相互作用・相乗効果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40295" y="2047322"/>
            <a:ext cx="4572122" cy="540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○プラットフォーム（リアル・オンライン）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45956" y="1463586"/>
            <a:ext cx="4572000" cy="540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新規プロジェクト組成の場づくり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00709" y="5191949"/>
            <a:ext cx="9545389" cy="1607405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．意識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醸成・改善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機会を創る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体験機会・ニーズをつかむ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48114" y="6080707"/>
            <a:ext cx="4572000" cy="540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○企業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協働した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防災イベント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00949" y="2854079"/>
            <a:ext cx="9544910" cy="2168457"/>
            <a:chOff x="4959719" y="-250582"/>
            <a:chExt cx="4666022" cy="3301279"/>
          </a:xfrm>
        </p:grpSpPr>
        <p:sp>
          <p:nvSpPr>
            <p:cNvPr id="18" name="角丸四角形 17"/>
            <p:cNvSpPr/>
            <p:nvPr/>
          </p:nvSpPr>
          <p:spPr>
            <a:xfrm>
              <a:off x="4959719" y="-250582"/>
              <a:ext cx="4666022" cy="330127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</a:t>
              </a:r>
              <a:r>
                <a:rPr lang="ja-JP" altLang="en-US" sz="28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．知見</a:t>
              </a:r>
              <a:r>
                <a:rPr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・技術</a:t>
              </a:r>
              <a:r>
                <a:rPr lang="ja-JP" altLang="en-US" sz="28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等を呼び込む</a:t>
              </a:r>
              <a:endPara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県外企業等の参加を促す魅力を発信</a:t>
              </a:r>
              <a:endPara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5034224" y="1112139"/>
              <a:ext cx="2235019" cy="8221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r>
                <a:rPr lang="ja-JP" altLang="en-US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○ポータルサイト・</a:t>
              </a:r>
              <a:r>
                <a:rPr lang="en-US" altLang="ja-JP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SNS</a:t>
              </a:r>
              <a:r>
                <a:rPr lang="ja-JP" altLang="en-US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の構築</a:t>
              </a:r>
              <a:endPara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5031660" y="2036060"/>
              <a:ext cx="2235019" cy="8221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r>
                <a:rPr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○</a:t>
              </a:r>
              <a:r>
                <a:rPr lang="en-US" altLang="ja-JP" sz="2000" dirty="0" err="1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BtoB</a:t>
              </a:r>
              <a:r>
                <a:rPr lang="ja-JP" altLang="en-US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及び</a:t>
              </a:r>
              <a:r>
                <a:rPr lang="en-US" altLang="ja-JP" sz="2000" dirty="0" err="1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BtoC</a:t>
              </a:r>
              <a:r>
                <a:rPr lang="ja-JP" altLang="en-US" sz="2000" dirty="0" err="1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、</a:t>
              </a:r>
              <a:r>
                <a:rPr lang="ja-JP" altLang="en-US" sz="2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技術系の展示会</a:t>
              </a:r>
              <a:endPara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5063440" y="870631"/>
            <a:ext cx="4554517" cy="1645871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ﾋﾞｼﾞﾈｽを生む活動促進</a:t>
            </a:r>
            <a:r>
              <a:rPr lang="ja-JP" altLang="en-US" sz="2000" b="1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（ﾜｰｸｼｮｯﾌﾟなど）</a:t>
            </a:r>
            <a:endParaRPr lang="en-US" altLang="ja-JP" sz="20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新たなプロジェクト着手（３件）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ﾌﾟﾗｯﾄﾌｫｰﾑの設立ｲﾍﾞﾝﾄ（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R3.10.27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063440" y="3239588"/>
            <a:ext cx="4554517" cy="1730696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ポータル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サイト制作中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・ﾌｪｲｽﾌﾞｯｸ・</a:t>
            </a:r>
            <a:r>
              <a:rPr lang="en-US" altLang="ja-JP" sz="20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Youtube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動画含む）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防災関連展示会（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月、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R4.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２月）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0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Makuake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展示会（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月中旬～）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181006" y="725368"/>
            <a:ext cx="1428139" cy="431868"/>
          </a:xfrm>
          <a:prstGeom prst="roundRect">
            <a:avLst>
              <a:gd name="adj" fmla="val 1189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取組状況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181006" y="2971240"/>
            <a:ext cx="1428139" cy="431868"/>
          </a:xfrm>
          <a:prstGeom prst="roundRect">
            <a:avLst>
              <a:gd name="adj" fmla="val 1189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取組状況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09" y="2296696"/>
            <a:ext cx="1220014" cy="1220014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5058800" y="5560983"/>
            <a:ext cx="4554517" cy="1169941"/>
          </a:xfrm>
          <a:prstGeom prst="roundRect">
            <a:avLst>
              <a:gd name="adj" fmla="val 0"/>
            </a:avLst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防災ｷｬﾝﾌﾟ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11/13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 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無印良品と共催）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車中泊体験（自主防災会と連携）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⇒感染拡大により中止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181006" y="5254653"/>
            <a:ext cx="1428139" cy="431868"/>
          </a:xfrm>
          <a:prstGeom prst="roundRect">
            <a:avLst>
              <a:gd name="adj" fmla="val 1189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取組状況</a:t>
            </a:r>
            <a:endParaRPr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8164286" y="3366400"/>
            <a:ext cx="1545111" cy="431868"/>
          </a:xfrm>
          <a:prstGeom prst="roundRect">
            <a:avLst>
              <a:gd name="adj" fmla="val 11899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QR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コード（</a:t>
            </a:r>
            <a:r>
              <a:rPr lang="en-US" altLang="ja-JP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）</a:t>
            </a:r>
            <a:endParaRPr lang="en-US" altLang="ja-JP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7968343" y="2047322"/>
            <a:ext cx="1895082" cy="18715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127863" y="1627086"/>
            <a:ext cx="3617444" cy="1776022"/>
          </a:xfrm>
          <a:prstGeom prst="wedgeRoundRectCallout">
            <a:avLst>
              <a:gd name="adj1" fmla="val 60772"/>
              <a:gd name="adj2" fmla="val -28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登録を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お願いします！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135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96883" y="927100"/>
            <a:ext cx="9682117" cy="581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  <a:defRPr/>
            </a:pPr>
            <a:r>
              <a:rPr kumimoji="1" lang="ja-JP" altLang="en-US" sz="3200" dirty="0" smtClean="0">
                <a:latin typeface="+mn-ea"/>
              </a:rPr>
              <a:t>度重なる</a:t>
            </a:r>
            <a:r>
              <a:rPr kumimoji="1" lang="ja-JP" altLang="en-US" sz="3200" dirty="0">
                <a:latin typeface="+mn-ea"/>
              </a:rPr>
              <a:t>災害を経験した</a:t>
            </a:r>
            <a:r>
              <a:rPr kumimoji="1" lang="ja-JP" altLang="en-US" sz="3200" dirty="0" smtClean="0">
                <a:latin typeface="+mn-ea"/>
              </a:rPr>
              <a:t>新潟は、</a:t>
            </a:r>
            <a:r>
              <a:rPr kumimoji="1" lang="ja-JP" altLang="en-US" sz="3200" dirty="0">
                <a:latin typeface="+mn-ea"/>
              </a:rPr>
              <a:t>防災</a:t>
            </a:r>
            <a:r>
              <a:rPr kumimoji="1" lang="ja-JP" altLang="en-US" sz="3200" dirty="0" smtClean="0">
                <a:latin typeface="+mn-ea"/>
              </a:rPr>
              <a:t>・減災に</a:t>
            </a:r>
            <a:r>
              <a:rPr kumimoji="1" lang="en-US" altLang="ja-JP" sz="3200" dirty="0" smtClean="0">
                <a:latin typeface="+mn-ea"/>
              </a:rPr>
              <a:t/>
            </a:r>
            <a:br>
              <a:rPr kumimoji="1" lang="en-US" altLang="ja-JP" sz="3200" dirty="0" smtClean="0">
                <a:latin typeface="+mn-ea"/>
              </a:rPr>
            </a:br>
            <a:r>
              <a:rPr kumimoji="1" lang="ja-JP" altLang="en-US" sz="3200" dirty="0" smtClean="0">
                <a:latin typeface="+mn-ea"/>
              </a:rPr>
              <a:t>関する豊富な</a:t>
            </a: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ノウハウ</a:t>
            </a:r>
            <a:r>
              <a:rPr kumimoji="1" lang="ja-JP" altLang="en-US" sz="3200" dirty="0" smtClean="0">
                <a:latin typeface="+mn-ea"/>
              </a:rPr>
              <a:t>や</a:t>
            </a: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知見</a:t>
            </a:r>
            <a:r>
              <a:rPr kumimoji="1" lang="ja-JP" altLang="en-US" sz="3200" dirty="0" smtClean="0">
                <a:latin typeface="+mn-ea"/>
              </a:rPr>
              <a:t>が蓄積している</a:t>
            </a:r>
            <a:endParaRPr kumimoji="1" lang="en-US" altLang="ja-JP" sz="3200" dirty="0" smtClean="0">
              <a:latin typeface="+mn-ea"/>
            </a:endParaRPr>
          </a:p>
          <a:p>
            <a:pPr defTabSz="914400">
              <a:defRPr/>
            </a:pPr>
            <a:endParaRPr kumimoji="1" lang="en-US" altLang="ja-JP" sz="3200" dirty="0" smtClean="0">
              <a:latin typeface="+mn-ea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  <a:defRPr/>
            </a:pPr>
            <a:r>
              <a:rPr kumimoji="1" lang="ja-JP" altLang="en-US" sz="3200" dirty="0" smtClean="0">
                <a:latin typeface="+mn-ea"/>
              </a:rPr>
              <a:t>これらの資源を活かした</a:t>
            </a: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産学官連携</a:t>
            </a:r>
            <a:r>
              <a:rPr kumimoji="1" lang="ja-JP" altLang="en-US" sz="3200" dirty="0" smtClean="0">
                <a:latin typeface="+mn-ea"/>
              </a:rPr>
              <a:t>の取組を</a:t>
            </a:r>
            <a:r>
              <a:rPr kumimoji="1" lang="en-US" altLang="ja-JP" sz="3200" dirty="0" smtClean="0">
                <a:latin typeface="+mn-ea"/>
              </a:rPr>
              <a:t/>
            </a:r>
            <a:br>
              <a:rPr kumimoji="1" lang="en-US" altLang="ja-JP" sz="3200" dirty="0" smtClean="0">
                <a:latin typeface="+mn-ea"/>
              </a:rPr>
            </a:br>
            <a:r>
              <a:rPr kumimoji="1" lang="ja-JP" altLang="en-US" sz="3200" dirty="0" smtClean="0">
                <a:latin typeface="+mn-ea"/>
              </a:rPr>
              <a:t>促進することで、情報やアイデアの蓄積、</a:t>
            </a:r>
            <a:r>
              <a:rPr kumimoji="1" lang="en-US" altLang="ja-JP" sz="3200" dirty="0" smtClean="0">
                <a:latin typeface="+mn-ea"/>
              </a:rPr>
              <a:t/>
            </a:r>
            <a:br>
              <a:rPr kumimoji="1" lang="en-US" altLang="ja-JP" sz="3200" dirty="0" smtClean="0">
                <a:latin typeface="+mn-ea"/>
              </a:rPr>
            </a:b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新たなビジネスの創出</a:t>
            </a:r>
            <a:r>
              <a:rPr kumimoji="1" lang="ja-JP" altLang="en-US" sz="3200" dirty="0" smtClean="0">
                <a:latin typeface="+mn-ea"/>
              </a:rPr>
              <a:t>を加速する</a:t>
            </a:r>
            <a:endParaRPr kumimoji="1" lang="en-US" altLang="ja-JP" sz="3200" dirty="0" smtClean="0">
              <a:latin typeface="+mn-ea"/>
            </a:endParaRPr>
          </a:p>
          <a:p>
            <a:pPr lvl="0" defTabSz="914400">
              <a:defRPr/>
            </a:pPr>
            <a:endParaRPr kumimoji="1" lang="en-US" altLang="ja-JP" sz="3200" dirty="0" smtClean="0">
              <a:latin typeface="+mn-ea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  <a:defRPr/>
            </a:pPr>
            <a:r>
              <a:rPr kumimoji="1" lang="ja-JP" altLang="en-US" sz="3200" dirty="0" smtClean="0">
                <a:latin typeface="+mn-ea"/>
              </a:rPr>
              <a:t>県内外の企業や大学などの幅広い参加を促し、</a:t>
            </a:r>
            <a:r>
              <a:rPr kumimoji="1" lang="en-US" altLang="ja-JP" sz="3200" dirty="0" smtClean="0">
                <a:latin typeface="+mn-ea"/>
              </a:rPr>
              <a:t/>
            </a:r>
            <a:br>
              <a:rPr kumimoji="1" lang="en-US" altLang="ja-JP" sz="3200" dirty="0" smtClean="0">
                <a:latin typeface="+mn-ea"/>
              </a:rPr>
            </a:b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防災産業の拠点</a:t>
            </a:r>
            <a:r>
              <a:rPr kumimoji="1" lang="ja-JP" altLang="en-US" sz="3200" dirty="0" smtClean="0">
                <a:latin typeface="+mn-ea"/>
              </a:rPr>
              <a:t>として、防災・減災に関わる</a:t>
            </a:r>
            <a:r>
              <a:rPr kumimoji="1" lang="en-US" altLang="ja-JP" sz="3200" dirty="0" smtClean="0">
                <a:latin typeface="+mn-ea"/>
              </a:rPr>
              <a:t/>
            </a:r>
            <a:br>
              <a:rPr kumimoji="1" lang="en-US" altLang="ja-JP" sz="3200" dirty="0" smtClean="0">
                <a:latin typeface="+mn-ea"/>
              </a:rPr>
            </a:br>
            <a:r>
              <a:rPr kumimoji="1" lang="ja-JP" altLang="en-US" sz="3200" dirty="0" smtClean="0">
                <a:latin typeface="+mn-ea"/>
              </a:rPr>
              <a:t>商品や技術、情報等を</a:t>
            </a:r>
            <a:r>
              <a:rPr kumimoji="1" lang="ja-JP" altLang="en-US" sz="3600" b="1" dirty="0" smtClean="0">
                <a:solidFill>
                  <a:schemeClr val="accent2"/>
                </a:solidFill>
                <a:latin typeface="+mn-ea"/>
              </a:rPr>
              <a:t>国内外に発信・提供</a:t>
            </a:r>
            <a:r>
              <a:rPr kumimoji="1" lang="ja-JP" altLang="en-US" sz="3200" dirty="0" smtClean="0">
                <a:latin typeface="+mn-ea"/>
              </a:rPr>
              <a:t>する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27513" y="561152"/>
            <a:ext cx="6121771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新潟県 防災産業クラスター形成事業とは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98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9" y="0"/>
            <a:ext cx="9907697" cy="6890197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98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81716" y="6471634"/>
            <a:ext cx="5924282" cy="4185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出所：新潟県ホームページ（撮影：東京消防庁航空隊）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44700" y="576052"/>
            <a:ext cx="3754202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中越大震災（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H16,10.23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6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PowerPoint プレゼンテーション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4" y="460142"/>
            <a:ext cx="9939130" cy="604667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98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42992" y="6439437"/>
            <a:ext cx="3863007" cy="4185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出所：新潟県防災企画課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03031" y="489249"/>
            <a:ext cx="6146023" cy="1304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44700" y="576052"/>
            <a:ext cx="3438658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新潟・福島豪雨（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H23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0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危機管理産業展2020_NICO_201009_rev7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274" y="1197483"/>
            <a:ext cx="10054849" cy="5653275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25604" y="575989"/>
            <a:ext cx="5003219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企業の商品開発や販路開拓の支援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128464" y="929406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中越大震災等の災害経験により、防災・減災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に関するノウハウや知見、商品開発技術などの豊富な資源が蓄積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角丸四角形 17">
            <a:extLst>
              <a:ext uri="{FF2B5EF4-FFF2-40B4-BE49-F238E27FC236}">
                <a16:creationId xmlns:a16="http://schemas.microsoft.com/office/drawing/2014/main" id="{7FD05946-7468-41AE-8B46-2CD46AB4A645}"/>
              </a:ext>
            </a:extLst>
          </p:cNvPr>
          <p:cNvSpPr/>
          <p:nvPr/>
        </p:nvSpPr>
        <p:spPr>
          <a:xfrm>
            <a:off x="128464" y="5085232"/>
            <a:ext cx="2408664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事業の方向性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F1A6FD-5A20-4BC0-94E0-A40985B6EB9E}"/>
              </a:ext>
            </a:extLst>
          </p:cNvPr>
          <p:cNvSpPr txBox="1">
            <a:spLocks noChangeAspect="1"/>
          </p:cNvSpPr>
          <p:nvPr/>
        </p:nvSpPr>
        <p:spPr>
          <a:xfrm>
            <a:off x="291997" y="4297065"/>
            <a:ext cx="9485539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課　 題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2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個別企業のものづくり</a:t>
            </a:r>
            <a:r>
              <a:rPr lang="en-US" altLang="ja-JP" sz="2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sz="2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大学等の資源が活かせていない</a:t>
            </a:r>
            <a:endParaRPr lang="en-US" altLang="ja-JP" sz="2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 　　県全体として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魅力</a:t>
            </a:r>
            <a:r>
              <a:rPr lang="ja-JP" altLang="en-US" sz="2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が発信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できていない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角丸四角形 17">
            <a:extLst>
              <a:ext uri="{FF2B5EF4-FFF2-40B4-BE49-F238E27FC236}">
                <a16:creationId xmlns:a16="http://schemas.microsoft.com/office/drawing/2014/main" id="{FA73C843-DB48-48DA-A4F2-10631CE9B70F}"/>
              </a:ext>
            </a:extLst>
          </p:cNvPr>
          <p:cNvSpPr/>
          <p:nvPr/>
        </p:nvSpPr>
        <p:spPr>
          <a:xfrm>
            <a:off x="560512" y="5615215"/>
            <a:ext cx="1512168" cy="47773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連携体制</a:t>
            </a:r>
          </a:p>
        </p:txBody>
      </p:sp>
      <p:sp>
        <p:nvSpPr>
          <p:cNvPr id="31" name="角丸四角形 17">
            <a:extLst>
              <a:ext uri="{FF2B5EF4-FFF2-40B4-BE49-F238E27FC236}">
                <a16:creationId xmlns:a16="http://schemas.microsoft.com/office/drawing/2014/main" id="{8F8F600C-CBF2-41F3-8940-F89E59DFB999}"/>
              </a:ext>
            </a:extLst>
          </p:cNvPr>
          <p:cNvSpPr/>
          <p:nvPr/>
        </p:nvSpPr>
        <p:spPr>
          <a:xfrm>
            <a:off x="560512" y="6263634"/>
            <a:ext cx="1512168" cy="47773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発信強化</a:t>
            </a:r>
          </a:p>
        </p:txBody>
      </p:sp>
      <p:sp>
        <p:nvSpPr>
          <p:cNvPr id="32" name="角丸四角形 17">
            <a:extLst>
              <a:ext uri="{FF2B5EF4-FFF2-40B4-BE49-F238E27FC236}">
                <a16:creationId xmlns:a16="http://schemas.microsoft.com/office/drawing/2014/main" id="{C8DC59D9-61C9-40DC-9AE9-020B5CF8897C}"/>
              </a:ext>
            </a:extLst>
          </p:cNvPr>
          <p:cNvSpPr/>
          <p:nvPr/>
        </p:nvSpPr>
        <p:spPr>
          <a:xfrm>
            <a:off x="2216697" y="5615215"/>
            <a:ext cx="7483706" cy="477734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noProof="0" dirty="0" smtClean="0">
                <a:solidFill>
                  <a:srgbClr val="1F497D">
                    <a:lumMod val="50000"/>
                  </a:srgb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プラットフォームを中心に</a:t>
            </a: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産学官の相互作用・相乗効果を創出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角丸四角形 17">
            <a:extLst>
              <a:ext uri="{FF2B5EF4-FFF2-40B4-BE49-F238E27FC236}">
                <a16:creationId xmlns:a16="http://schemas.microsoft.com/office/drawing/2014/main" id="{C09BC4C1-C7CF-4173-ADDB-961D6192E00C}"/>
              </a:ext>
            </a:extLst>
          </p:cNvPr>
          <p:cNvSpPr/>
          <p:nvPr/>
        </p:nvSpPr>
        <p:spPr>
          <a:xfrm>
            <a:off x="2216696" y="6263287"/>
            <a:ext cx="7483707" cy="477734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防災産業の拠点として集積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とネットワークをアピール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216696" y="1772816"/>
            <a:ext cx="7483707" cy="720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defTabSz="742950"/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○防災関連商品の開発を行う企業が多数</a:t>
            </a:r>
            <a:endParaRPr lang="en-US" altLang="ja-JP" dirty="0">
              <a:solidFill>
                <a:prstClr val="black"/>
              </a:solidFill>
              <a:latin typeface="+mn-ea"/>
            </a:endParaRPr>
          </a:p>
          <a:p>
            <a:pPr defTabSz="742950"/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○県（</a:t>
            </a:r>
            <a:r>
              <a:rPr lang="en-US" altLang="ja-JP" dirty="0" smtClean="0">
                <a:solidFill>
                  <a:prstClr val="black"/>
                </a:solidFill>
                <a:latin typeface="+mn-ea"/>
              </a:rPr>
              <a:t>NICO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）でも企業の商品開発や販路開拓等を支援</a:t>
            </a:r>
            <a:endParaRPr lang="en-US" altLang="ja-JP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28464" y="529364"/>
            <a:ext cx="2592288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事業背景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216697" y="3466988"/>
            <a:ext cx="7483706" cy="720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defTabSz="742950"/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○災害対応や支援活動の経験による現場ニーズ等が蓄積</a:t>
            </a:r>
          </a:p>
          <a:p>
            <a:pPr defTabSz="742950"/>
            <a:r>
              <a:rPr lang="ja-JP" altLang="en-US" sz="1600" dirty="0">
                <a:solidFill>
                  <a:prstClr val="black"/>
                </a:solidFill>
                <a:latin typeface="+mn-ea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</a:rPr>
              <a:t>例）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中越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</a:rPr>
              <a:t>防災安全推進機、防災科学技術研究所雪氷防災研究センター</a:t>
            </a:r>
            <a:endParaRPr lang="ja-JP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216696" y="2636911"/>
            <a:ext cx="7483707" cy="720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defTabSz="742950"/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○防災</a:t>
            </a:r>
            <a:r>
              <a:rPr lang="ja-JP" altLang="en-US" dirty="0">
                <a:solidFill>
                  <a:prstClr val="black"/>
                </a:solidFill>
                <a:latin typeface="+mn-ea"/>
              </a:rPr>
              <a:t>・減災の研究開発や人材</a:t>
            </a:r>
            <a:r>
              <a:rPr lang="ja-JP" altLang="en-US" dirty="0" smtClean="0">
                <a:solidFill>
                  <a:prstClr val="black"/>
                </a:solidFill>
                <a:latin typeface="+mn-ea"/>
              </a:rPr>
              <a:t>育成</a:t>
            </a:r>
            <a:endParaRPr lang="en-US" altLang="ja-JP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角丸四角形 17">
            <a:extLst>
              <a:ext uri="{FF2B5EF4-FFF2-40B4-BE49-F238E27FC236}">
                <a16:creationId xmlns:a16="http://schemas.microsoft.com/office/drawing/2014/main" id="{FA73C843-DB48-48DA-A4F2-10631CE9B70F}"/>
              </a:ext>
            </a:extLst>
          </p:cNvPr>
          <p:cNvSpPr/>
          <p:nvPr/>
        </p:nvSpPr>
        <p:spPr>
          <a:xfrm>
            <a:off x="560512" y="1784022"/>
            <a:ext cx="1512168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企　　業</a:t>
            </a:r>
            <a:endParaRPr kumimoji="1" lang="ja-JP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A73C843-DB48-48DA-A4F2-10631CE9B70F}"/>
              </a:ext>
            </a:extLst>
          </p:cNvPr>
          <p:cNvSpPr/>
          <p:nvPr/>
        </p:nvSpPr>
        <p:spPr>
          <a:xfrm>
            <a:off x="560512" y="2636911"/>
            <a:ext cx="1512168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大　　学</a:t>
            </a:r>
            <a:endParaRPr kumimoji="1" lang="ja-JP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FA73C843-DB48-48DA-A4F2-10631CE9B70F}"/>
              </a:ext>
            </a:extLst>
          </p:cNvPr>
          <p:cNvSpPr/>
          <p:nvPr/>
        </p:nvSpPr>
        <p:spPr>
          <a:xfrm>
            <a:off x="560512" y="3467623"/>
            <a:ext cx="1512168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研究機関</a:t>
            </a:r>
            <a:endParaRPr kumimoji="1" lang="ja-JP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6" name="図 5" descr="地域防災実践研究センター：長岡技術科学大学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17820" r="68277" b="73969"/>
          <a:stretch/>
        </p:blipFill>
        <p:spPr>
          <a:xfrm>
            <a:off x="7432003" y="2902080"/>
            <a:ext cx="2175882" cy="540000"/>
          </a:xfrm>
          <a:prstGeom prst="rect">
            <a:avLst/>
          </a:prstGeom>
        </p:spPr>
      </p:pic>
      <p:pic>
        <p:nvPicPr>
          <p:cNvPr id="7" name="図 6" descr="にいがた産業創造機構（NICO）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6613" r="59827" b="76625"/>
          <a:stretch/>
        </p:blipFill>
        <p:spPr>
          <a:xfrm>
            <a:off x="6877441" y="1697809"/>
            <a:ext cx="2756079" cy="360608"/>
          </a:xfrm>
          <a:prstGeom prst="rect">
            <a:avLst/>
          </a:prstGeom>
        </p:spPr>
      </p:pic>
      <p:pic>
        <p:nvPicPr>
          <p:cNvPr id="9" name="図 8" descr="中越防災安全推進機構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19269" r="81019" b="60203"/>
          <a:stretch/>
        </p:blipFill>
        <p:spPr>
          <a:xfrm>
            <a:off x="8861641" y="3560109"/>
            <a:ext cx="1044359" cy="752293"/>
          </a:xfrm>
          <a:prstGeom prst="rect">
            <a:avLst/>
          </a:prstGeom>
        </p:spPr>
      </p:pic>
      <p:pic>
        <p:nvPicPr>
          <p:cNvPr id="4" name="図 3" descr="災害・復興科学研究所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17338" r="60217" b="76383"/>
          <a:stretch/>
        </p:blipFill>
        <p:spPr>
          <a:xfrm>
            <a:off x="6122865" y="2512466"/>
            <a:ext cx="2724921" cy="432000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2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E0874C3-8BB6-441B-933C-0D0475EBE9C7}"/>
              </a:ext>
            </a:extLst>
          </p:cNvPr>
          <p:cNvGrpSpPr/>
          <p:nvPr/>
        </p:nvGrpSpPr>
        <p:grpSpPr>
          <a:xfrm>
            <a:off x="2432720" y="1675283"/>
            <a:ext cx="4535254" cy="2977853"/>
            <a:chOff x="2381293" y="1435143"/>
            <a:chExt cx="4535254" cy="2977853"/>
          </a:xfrm>
        </p:grpSpPr>
        <p:sp>
          <p:nvSpPr>
            <p:cNvPr id="17" name="図形 16">
              <a:extLst>
                <a:ext uri="{FF2B5EF4-FFF2-40B4-BE49-F238E27FC236}">
                  <a16:creationId xmlns:a16="http://schemas.microsoft.com/office/drawing/2014/main" id="{9B42ED75-B2C3-487C-9CC6-880908D13152}"/>
                </a:ext>
              </a:extLst>
            </p:cNvPr>
            <p:cNvSpPr/>
            <p:nvPr/>
          </p:nvSpPr>
          <p:spPr>
            <a:xfrm rot="20697903">
              <a:off x="2381293" y="1435143"/>
              <a:ext cx="4535254" cy="2977853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E2769835-49AF-45D5-BD51-70BFDBBD92C0}"/>
                </a:ext>
              </a:extLst>
            </p:cNvPr>
            <p:cNvSpPr/>
            <p:nvPr/>
          </p:nvSpPr>
          <p:spPr>
            <a:xfrm>
              <a:off x="3080792" y="3887566"/>
              <a:ext cx="261514" cy="2615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B6212945-83E5-47DD-B781-519704945957}"/>
                </a:ext>
              </a:extLst>
            </p:cNvPr>
            <p:cNvSpPr/>
            <p:nvPr/>
          </p:nvSpPr>
          <p:spPr>
            <a:xfrm>
              <a:off x="5169024" y="1828562"/>
              <a:ext cx="448310" cy="4483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6" name="角丸四角形 135"/>
          <p:cNvSpPr/>
          <p:nvPr/>
        </p:nvSpPr>
        <p:spPr>
          <a:xfrm>
            <a:off x="0" y="576775"/>
            <a:ext cx="2588845" cy="62812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9A0D21F-E0C8-438D-A645-026AAC5E8A61}"/>
              </a:ext>
            </a:extLst>
          </p:cNvPr>
          <p:cNvSpPr/>
          <p:nvPr/>
        </p:nvSpPr>
        <p:spPr>
          <a:xfrm>
            <a:off x="2757715" y="2880174"/>
            <a:ext cx="3542811" cy="908866"/>
          </a:xfrm>
          <a:custGeom>
            <a:avLst/>
            <a:gdLst>
              <a:gd name="connsiteX0" fmla="*/ 0 w 3542811"/>
              <a:gd name="connsiteY0" fmla="*/ 0 h 908866"/>
              <a:gd name="connsiteX1" fmla="*/ 3542811 w 3542811"/>
              <a:gd name="connsiteY1" fmla="*/ 0 h 908866"/>
              <a:gd name="connsiteX2" fmla="*/ 3542811 w 3542811"/>
              <a:gd name="connsiteY2" fmla="*/ 908866 h 908866"/>
              <a:gd name="connsiteX3" fmla="*/ 0 w 3542811"/>
              <a:gd name="connsiteY3" fmla="*/ 908866 h 908866"/>
              <a:gd name="connsiteX4" fmla="*/ 0 w 3542811"/>
              <a:gd name="connsiteY4" fmla="*/ 0 h 90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811" h="908866">
                <a:moveTo>
                  <a:pt x="0" y="0"/>
                </a:moveTo>
                <a:lnTo>
                  <a:pt x="3542811" y="0"/>
                </a:lnTo>
                <a:lnTo>
                  <a:pt x="3542811" y="908866"/>
                </a:lnTo>
                <a:lnTo>
                  <a:pt x="0" y="9088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571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kern="1200" dirty="0">
                <a:latin typeface="+mn-ea"/>
              </a:rPr>
              <a:t>新規ビジネスを創出</a:t>
            </a:r>
            <a:r>
              <a:rPr lang="en-US" altLang="ja-JP" sz="2400" b="1" kern="1200" dirty="0">
                <a:latin typeface="+mn-ea"/>
              </a:rPr>
              <a:t/>
            </a:r>
            <a:br>
              <a:rPr lang="en-US" altLang="ja-JP" sz="2400" b="1" kern="1200" dirty="0">
                <a:latin typeface="+mn-ea"/>
              </a:rPr>
            </a:br>
            <a:r>
              <a:rPr lang="ja-JP" altLang="en-US" sz="2000" kern="1200" dirty="0">
                <a:latin typeface="+mn-ea"/>
              </a:rPr>
              <a:t>⇒産学官連携による</a:t>
            </a:r>
            <a:r>
              <a:rPr lang="en-US" altLang="ja-JP" sz="2000" kern="1200" dirty="0">
                <a:latin typeface="+mn-ea"/>
              </a:rPr>
              <a:t/>
            </a:r>
            <a:br>
              <a:rPr lang="en-US" altLang="ja-JP" sz="2000" kern="1200" dirty="0">
                <a:latin typeface="+mn-ea"/>
              </a:rPr>
            </a:br>
            <a:r>
              <a:rPr lang="ja-JP" altLang="en-US" sz="2000" kern="1200" dirty="0">
                <a:latin typeface="+mn-ea"/>
              </a:rPr>
              <a:t>　　プロジェクトの組成</a:t>
            </a:r>
            <a:endParaRPr lang="en-US" altLang="ja-JP" sz="2000" kern="1200" dirty="0">
              <a:latin typeface="+mn-ea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DCAE48D-93F7-4B67-80A1-2A1528B5BFEE}"/>
              </a:ext>
            </a:extLst>
          </p:cNvPr>
          <p:cNvSpPr/>
          <p:nvPr/>
        </p:nvSpPr>
        <p:spPr>
          <a:xfrm>
            <a:off x="2655759" y="798130"/>
            <a:ext cx="4128018" cy="674868"/>
          </a:xfrm>
          <a:custGeom>
            <a:avLst/>
            <a:gdLst>
              <a:gd name="connsiteX0" fmla="*/ 0 w 4128018"/>
              <a:gd name="connsiteY0" fmla="*/ 0 h 674868"/>
              <a:gd name="connsiteX1" fmla="*/ 4128018 w 4128018"/>
              <a:gd name="connsiteY1" fmla="*/ 0 h 674868"/>
              <a:gd name="connsiteX2" fmla="*/ 4128018 w 4128018"/>
              <a:gd name="connsiteY2" fmla="*/ 674868 h 674868"/>
              <a:gd name="connsiteX3" fmla="*/ 0 w 4128018"/>
              <a:gd name="connsiteY3" fmla="*/ 674868 h 674868"/>
              <a:gd name="connsiteX4" fmla="*/ 0 w 4128018"/>
              <a:gd name="connsiteY4" fmla="*/ 0 h 67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8018" h="674868">
                <a:moveTo>
                  <a:pt x="0" y="0"/>
                </a:moveTo>
                <a:lnTo>
                  <a:pt x="4128018" y="0"/>
                </a:lnTo>
                <a:lnTo>
                  <a:pt x="4128018" y="674868"/>
                </a:lnTo>
                <a:lnTo>
                  <a:pt x="0" y="6748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550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kern="1200" dirty="0">
                <a:noFill/>
                <a:latin typeface="+mn-ea"/>
              </a:rPr>
              <a:t>拠点としての情報発信</a:t>
            </a:r>
            <a:r>
              <a:rPr lang="en-US" altLang="ja-JP" sz="2400" kern="1200" dirty="0">
                <a:noFill/>
                <a:latin typeface="+mn-ea"/>
              </a:rPr>
              <a:t/>
            </a:r>
            <a:br>
              <a:rPr lang="en-US" altLang="ja-JP" sz="2400" kern="1200" dirty="0">
                <a:noFill/>
                <a:latin typeface="+mn-ea"/>
              </a:rPr>
            </a:br>
            <a:r>
              <a:rPr lang="ja-JP" altLang="en-US" sz="2000" kern="1200" dirty="0">
                <a:noFill/>
                <a:latin typeface="+mn-ea"/>
              </a:rPr>
              <a:t>⇒防災の継続的な価値を</a:t>
            </a:r>
            <a:r>
              <a:rPr lang="en-US" altLang="ja-JP" sz="2000" kern="1200" dirty="0">
                <a:noFill/>
                <a:latin typeface="+mn-ea"/>
              </a:rPr>
              <a:t/>
            </a:r>
            <a:br>
              <a:rPr lang="en-US" altLang="ja-JP" sz="2000" kern="1200" dirty="0">
                <a:noFill/>
                <a:latin typeface="+mn-ea"/>
              </a:rPr>
            </a:br>
            <a:r>
              <a:rPr lang="ja-JP" altLang="en-US" sz="2000" kern="1200" dirty="0">
                <a:noFill/>
                <a:latin typeface="+mn-ea"/>
              </a:rPr>
              <a:t>　　提供し防災産業をリード</a:t>
            </a:r>
            <a:endParaRPr kumimoji="1" lang="ja-JP" altLang="en-US" sz="2000" kern="1200" dirty="0">
              <a:noFill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484" y="4941368"/>
            <a:ext cx="2338570" cy="1800000"/>
            <a:chOff x="140484" y="4941368"/>
            <a:chExt cx="2338570" cy="1800000"/>
          </a:xfrm>
        </p:grpSpPr>
        <p:sp>
          <p:nvSpPr>
            <p:cNvPr id="133" name="角丸四角形 132"/>
            <p:cNvSpPr/>
            <p:nvPr/>
          </p:nvSpPr>
          <p:spPr>
            <a:xfrm>
              <a:off x="140484" y="4941368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ネットワーク</a:t>
              </a:r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連携</a:t>
              </a: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の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推進母体</a:t>
              </a: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を形成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712624" y="6162862"/>
              <a:ext cx="1194290" cy="290474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１～２年目</a:t>
              </a:r>
              <a:endParaRPr kumimoji="1"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34758" y="2853035"/>
            <a:ext cx="2338570" cy="1800000"/>
            <a:chOff x="134758" y="2853035"/>
            <a:chExt cx="2338570" cy="1800000"/>
          </a:xfrm>
        </p:grpSpPr>
        <p:sp>
          <p:nvSpPr>
            <p:cNvPr id="134" name="角丸四角形 133"/>
            <p:cNvSpPr/>
            <p:nvPr/>
          </p:nvSpPr>
          <p:spPr>
            <a:xfrm>
              <a:off x="134758" y="2853035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ビジネスを生む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仕組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</a:t>
              </a:r>
              <a:r>
                <a:rPr kumimoji="1"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環境</a:t>
              </a:r>
              <a:endPara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づくり</a:t>
              </a:r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角丸四角形 93"/>
            <p:cNvSpPr/>
            <p:nvPr/>
          </p:nvSpPr>
          <p:spPr>
            <a:xfrm>
              <a:off x="817979" y="3981392"/>
              <a:ext cx="991287" cy="500660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２～３年目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35702" y="764704"/>
            <a:ext cx="2338570" cy="1800000"/>
            <a:chOff x="135702" y="764704"/>
            <a:chExt cx="2338570" cy="1800000"/>
          </a:xfrm>
        </p:grpSpPr>
        <p:sp>
          <p:nvSpPr>
            <p:cNvPr id="135" name="角丸四角形 134"/>
            <p:cNvSpPr/>
            <p:nvPr/>
          </p:nvSpPr>
          <p:spPr>
            <a:xfrm>
              <a:off x="135702" y="764704"/>
              <a:ext cx="2338570" cy="180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防災分野での</a:t>
              </a:r>
              <a:endPara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優位性</a:t>
              </a:r>
              <a:r>
                <a: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</a:t>
              </a:r>
              <a:r>
                <a:rPr lang="ja-JP" altLang="en-US" sz="24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地位</a:t>
              </a:r>
              <a:endPara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を確立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endPara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角丸四角形 94"/>
            <p:cNvSpPr/>
            <p:nvPr/>
          </p:nvSpPr>
          <p:spPr>
            <a:xfrm>
              <a:off x="808400" y="1916832"/>
              <a:ext cx="991287" cy="376237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３～５年目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31" name="グループ化 230"/>
          <p:cNvGrpSpPr/>
          <p:nvPr/>
        </p:nvGrpSpPr>
        <p:grpSpPr>
          <a:xfrm>
            <a:off x="6696741" y="633756"/>
            <a:ext cx="3152803" cy="2075164"/>
            <a:chOff x="5027551" y="1134141"/>
            <a:chExt cx="2627044" cy="1550326"/>
          </a:xfrm>
        </p:grpSpPr>
        <p:sp>
          <p:nvSpPr>
            <p:cNvPr id="100" name="角丸四角形 99"/>
            <p:cNvSpPr/>
            <p:nvPr/>
          </p:nvSpPr>
          <p:spPr>
            <a:xfrm>
              <a:off x="5027552" y="2009924"/>
              <a:ext cx="2627043" cy="674543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dirty="0"/>
                <a:t> ・</a:t>
              </a:r>
              <a:r>
                <a:rPr kumimoji="1" lang="ja-JP" altLang="en-US" sz="2400" b="1" u="sng" dirty="0"/>
                <a:t>新潟モデル</a:t>
              </a:r>
              <a:r>
                <a:rPr kumimoji="1" lang="ja-JP" altLang="en-US" dirty="0"/>
                <a:t>の標準化</a:t>
              </a:r>
              <a:endParaRPr lang="en-US" altLang="ja-JP" dirty="0"/>
            </a:p>
            <a:p>
              <a:r>
                <a:rPr kumimoji="1" lang="ja-JP" altLang="en-US" dirty="0"/>
                <a:t> ・防災関連の</a:t>
              </a:r>
              <a:r>
                <a:rPr kumimoji="1" lang="ja-JP" altLang="en-US" sz="2400" b="1" u="sng" dirty="0"/>
                <a:t>産業集積</a:t>
              </a:r>
            </a:p>
          </p:txBody>
        </p:sp>
        <p:sp>
          <p:nvSpPr>
            <p:cNvPr id="101" name="角丸四角形 100"/>
            <p:cNvSpPr/>
            <p:nvPr/>
          </p:nvSpPr>
          <p:spPr>
            <a:xfrm>
              <a:off x="5134595" y="1902122"/>
              <a:ext cx="851244" cy="188266"/>
            </a:xfrm>
            <a:prstGeom prst="roundRect">
              <a:avLst>
                <a:gd name="adj" fmla="val 191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国内展開</a:t>
              </a:r>
            </a:p>
          </p:txBody>
        </p:sp>
        <p:sp>
          <p:nvSpPr>
            <p:cNvPr id="103" name="角丸四角形 102"/>
            <p:cNvSpPr/>
            <p:nvPr/>
          </p:nvSpPr>
          <p:spPr>
            <a:xfrm>
              <a:off x="5027551" y="1196686"/>
              <a:ext cx="2627041" cy="674543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r>
                <a:rPr kumimoji="1" lang="ja-JP" altLang="en-US" dirty="0">
                  <a:latin typeface="+mn-ea"/>
                </a:rPr>
                <a:t> </a:t>
              </a:r>
              <a:r>
                <a:rPr kumimoji="1" lang="ja-JP" altLang="en-US" dirty="0" smtClean="0">
                  <a:latin typeface="+mn-ea"/>
                </a:rPr>
                <a:t>・</a:t>
              </a:r>
              <a:r>
                <a:rPr kumimoji="1" lang="ja-JP" altLang="en-US" sz="2400" b="1" u="sng" dirty="0" smtClean="0">
                  <a:latin typeface="+mn-ea"/>
                </a:rPr>
                <a:t>ﾋﾞｼﾞﾈｽﾐｯｼｮﾝ</a:t>
              </a:r>
              <a:r>
                <a:rPr lang="ja-JP" altLang="en-US" dirty="0" smtClean="0">
                  <a:latin typeface="+mn-ea"/>
                </a:rPr>
                <a:t>形成</a:t>
              </a:r>
              <a:endParaRPr kumimoji="1" lang="en-US" altLang="ja-JP" dirty="0">
                <a:latin typeface="+mn-ea"/>
              </a:endParaRPr>
            </a:p>
            <a:p>
              <a:r>
                <a:rPr lang="ja-JP" altLang="en-US" dirty="0">
                  <a:latin typeface="+mn-ea"/>
                </a:rPr>
                <a:t> ・国際会議、展示会等の誘致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104" name="角丸四角形 103"/>
            <p:cNvSpPr/>
            <p:nvPr/>
          </p:nvSpPr>
          <p:spPr>
            <a:xfrm>
              <a:off x="5131247" y="1134141"/>
              <a:ext cx="851244" cy="188266"/>
            </a:xfrm>
            <a:prstGeom prst="roundRect">
              <a:avLst>
                <a:gd name="adj" fmla="val 1916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海外展開</a:t>
              </a:r>
            </a:p>
          </p:txBody>
        </p:sp>
      </p:grpSp>
      <p:sp>
        <p:nvSpPr>
          <p:cNvPr id="152" name="ストライプ矢印 151"/>
          <p:cNvSpPr/>
          <p:nvPr/>
        </p:nvSpPr>
        <p:spPr>
          <a:xfrm rot="16200000">
            <a:off x="972344" y="3984848"/>
            <a:ext cx="676014" cy="1380641"/>
          </a:xfrm>
          <a:prstGeom prst="stripedRightArrow">
            <a:avLst>
              <a:gd name="adj1" fmla="val 50000"/>
              <a:gd name="adj2" fmla="val 3748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ストライプ矢印 153"/>
          <p:cNvSpPr/>
          <p:nvPr/>
        </p:nvSpPr>
        <p:spPr>
          <a:xfrm rot="16200000">
            <a:off x="972344" y="1896616"/>
            <a:ext cx="676014" cy="1380641"/>
          </a:xfrm>
          <a:prstGeom prst="stripedRightArrow">
            <a:avLst>
              <a:gd name="adj1" fmla="val 50000"/>
              <a:gd name="adj2" fmla="val 3748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2844367" y="4992421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b="1" dirty="0"/>
              <a:t>R2.9.20</a:t>
            </a:r>
          </a:p>
          <a:p>
            <a:pPr algn="ctr"/>
            <a:r>
              <a:rPr lang="ja-JP" altLang="en-US" sz="1200" b="1" dirty="0"/>
              <a:t>キックオフ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セミナー</a:t>
            </a:r>
            <a:endParaRPr kumimoji="1" lang="ja-JP" altLang="en-US" sz="1200" b="1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720750" y="4941368"/>
            <a:ext cx="6783643" cy="1800001"/>
            <a:chOff x="2720750" y="4941368"/>
            <a:chExt cx="6783643" cy="1800001"/>
          </a:xfrm>
        </p:grpSpPr>
        <p:sp>
          <p:nvSpPr>
            <p:cNvPr id="15" name="角丸四角形 14"/>
            <p:cNvSpPr/>
            <p:nvPr/>
          </p:nvSpPr>
          <p:spPr>
            <a:xfrm>
              <a:off x="2720750" y="4941369"/>
              <a:ext cx="4696075" cy="1800000"/>
            </a:xfrm>
            <a:prstGeom prst="roundRect">
              <a:avLst>
                <a:gd name="adj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7416824" y="4941368"/>
              <a:ext cx="2087569" cy="1800000"/>
            </a:xfrm>
            <a:prstGeom prst="roundRect">
              <a:avLst>
                <a:gd name="adj" fmla="val 0"/>
              </a:avLst>
            </a:prstGeom>
            <a:noFill/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745084" y="2862894"/>
            <a:ext cx="4104451" cy="1790141"/>
            <a:chOff x="5745084" y="2862894"/>
            <a:chExt cx="4104451" cy="1790141"/>
          </a:xfrm>
        </p:grpSpPr>
        <p:sp>
          <p:nvSpPr>
            <p:cNvPr id="72" name="角丸四角形 71"/>
            <p:cNvSpPr/>
            <p:nvPr/>
          </p:nvSpPr>
          <p:spPr>
            <a:xfrm>
              <a:off x="5745084" y="2862894"/>
              <a:ext cx="4104451" cy="1790141"/>
            </a:xfrm>
            <a:prstGeom prst="roundRect">
              <a:avLst>
                <a:gd name="adj" fmla="val 0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5900542" y="3075143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endParaRPr kumimoji="1" lang="en-US" altLang="ja-JP" sz="1200" dirty="0" smtClean="0"/>
            </a:p>
            <a:p>
              <a:pPr algn="ctr"/>
              <a:r>
                <a:rPr kumimoji="1" lang="ja-JP" altLang="en-US" dirty="0" smtClean="0"/>
                <a:t>災害食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ＩＳＯ化</a:t>
              </a:r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8500532" y="3063318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1400" dirty="0"/>
                <a:t>冬期道路管理</a:t>
              </a:r>
              <a:endParaRPr kumimoji="1" lang="en-US" altLang="ja-JP" sz="1400" dirty="0"/>
            </a:p>
            <a:p>
              <a:pPr algn="ctr">
                <a:lnSpc>
                  <a:spcPts val="1300"/>
                </a:lnSpc>
              </a:pPr>
              <a:r>
                <a:rPr kumimoji="1" lang="ja-JP" altLang="en-US" sz="1400" dirty="0"/>
                <a:t>業務効率化</a:t>
              </a:r>
              <a:endParaRPr kumimoji="1" lang="en-US" altLang="ja-JP" sz="1400" dirty="0"/>
            </a:p>
            <a:p>
              <a:pPr algn="ctr">
                <a:lnSpc>
                  <a:spcPts val="1600"/>
                </a:lnSpc>
              </a:pPr>
              <a:r>
                <a:rPr kumimoji="1" lang="ja-JP" altLang="en-US" sz="1400" dirty="0" smtClean="0"/>
                <a:t>プロジェクト</a:t>
              </a:r>
            </a:p>
          </p:txBody>
        </p:sp>
        <p:sp>
          <p:nvSpPr>
            <p:cNvPr id="76" name="角丸四角形 75"/>
            <p:cNvSpPr/>
            <p:nvPr/>
          </p:nvSpPr>
          <p:spPr>
            <a:xfrm>
              <a:off x="7200536" y="3069120"/>
              <a:ext cx="1187999" cy="1440000"/>
            </a:xfrm>
            <a:prstGeom prst="roundRect">
              <a:avLst>
                <a:gd name="adj" fmla="val 19169"/>
              </a:avLst>
            </a:prstGeom>
            <a:solidFill>
              <a:srgbClr val="FF9933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rtlCol="0" anchor="t"/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 smtClean="0"/>
                <a:t>災害</a:t>
              </a:r>
              <a:r>
                <a:rPr lang="ja-JP" altLang="en-US" sz="1400" dirty="0"/>
                <a:t>対応業務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を効率化する</a:t>
              </a:r>
              <a:endParaRPr lang="en-US" altLang="ja-JP" sz="1400" dirty="0"/>
            </a:p>
            <a:p>
              <a:pPr algn="ctr"/>
              <a:r>
                <a:rPr lang="ja-JP" altLang="en-US" sz="1400" dirty="0"/>
                <a:t>ＥＣ</a:t>
              </a:r>
              <a:r>
                <a:rPr lang="ja-JP" altLang="en-US" sz="1400" dirty="0" smtClean="0"/>
                <a:t>開発</a:t>
              </a:r>
              <a:endParaRPr lang="en-US" altLang="ja-JP" sz="1400" dirty="0" smtClean="0"/>
            </a:p>
            <a:p>
              <a:pPr algn="ctr"/>
              <a:endParaRPr lang="en-US" altLang="ja-JP" sz="1400" dirty="0"/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2932610" y="746651"/>
            <a:ext cx="3420367" cy="9869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</a:rPr>
              <a:t>拠点としての情報発信</a:t>
            </a:r>
            <a:endParaRPr lang="en-US" altLang="ja-JP" sz="24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+mn-ea"/>
              </a:rPr>
              <a:t>⇒防災の継続的な価値を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　　提供し防災産業をリード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8" name="楕円 67"/>
          <p:cNvSpPr/>
          <p:nvPr/>
        </p:nvSpPr>
        <p:spPr>
          <a:xfrm>
            <a:off x="2909397" y="5855764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b="1" dirty="0" smtClean="0"/>
              <a:t>R2.11.19</a:t>
            </a:r>
            <a:endParaRPr kumimoji="1" lang="en-US" altLang="ja-JP" sz="1200" b="1" dirty="0"/>
          </a:p>
          <a:p>
            <a:pPr algn="ctr"/>
            <a:r>
              <a:rPr lang="ja-JP" altLang="en-US" sz="1200" b="1" dirty="0" smtClean="0"/>
              <a:t>防災</a:t>
            </a:r>
            <a:r>
              <a:rPr lang="en-US" altLang="ja-JP" sz="1200" b="1" dirty="0" smtClean="0"/>
              <a:t>×</a:t>
            </a:r>
            <a:r>
              <a:rPr lang="ja-JP" altLang="en-US" sz="1200" b="1" dirty="0" smtClean="0"/>
              <a:t>ライフ</a:t>
            </a:r>
            <a:endParaRPr lang="en-US" altLang="ja-JP" sz="1200" b="1" dirty="0"/>
          </a:p>
          <a:p>
            <a:pPr algn="ctr"/>
            <a:r>
              <a:rPr kumimoji="1" lang="ja-JP" altLang="en-US" sz="1200" b="1" dirty="0" smtClean="0"/>
              <a:t>交流会</a:t>
            </a:r>
            <a:endParaRPr kumimoji="1" lang="ja-JP" altLang="en-US" sz="1200" b="1" dirty="0"/>
          </a:p>
        </p:txBody>
      </p:sp>
      <p:sp>
        <p:nvSpPr>
          <p:cNvPr id="69" name="楕円 68"/>
          <p:cNvSpPr/>
          <p:nvPr/>
        </p:nvSpPr>
        <p:spPr>
          <a:xfrm>
            <a:off x="3800403" y="5022742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kumimoji="1" lang="en-US" altLang="ja-JP" sz="1200" b="1" dirty="0" smtClean="0"/>
              <a:t>R2.12.12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防災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コロナ展</a:t>
            </a:r>
            <a:endParaRPr lang="en-US" altLang="ja-JP" sz="1200" b="1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750685" y="5013176"/>
            <a:ext cx="1612884" cy="782522"/>
            <a:chOff x="5025008" y="5013176"/>
            <a:chExt cx="1612884" cy="782522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025008" y="5013176"/>
              <a:ext cx="1612884" cy="782522"/>
              <a:chOff x="3928780" y="4010549"/>
              <a:chExt cx="1612884" cy="782522"/>
            </a:xfrm>
          </p:grpSpPr>
          <p:sp>
            <p:nvSpPr>
              <p:cNvPr id="70" name="楕円 69"/>
              <p:cNvSpPr/>
              <p:nvPr/>
            </p:nvSpPr>
            <p:spPr>
              <a:xfrm>
                <a:off x="3928780" y="4010549"/>
                <a:ext cx="900000" cy="782522"/>
              </a:xfrm>
              <a:prstGeom prst="ellipse">
                <a:avLst/>
              </a:prstGeom>
              <a:solidFill>
                <a:srgbClr val="FF9933"/>
              </a:solidFill>
              <a:ln w="25400">
                <a:solidFill>
                  <a:srgbClr val="FF33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tlCol="0" anchor="ctr" anchorCtr="1"/>
              <a:lstStyle/>
              <a:p>
                <a:endParaRPr lang="en-US" altLang="ja-JP" sz="1200" b="1" dirty="0" smtClean="0"/>
              </a:p>
              <a:p>
                <a:r>
                  <a:rPr lang="ja-JP" altLang="en-US" sz="1200" b="1" dirty="0" smtClean="0"/>
                  <a:t>感染症</a:t>
                </a:r>
                <a:endParaRPr lang="en-US" altLang="ja-JP" sz="1200" b="1" dirty="0" smtClean="0"/>
              </a:p>
              <a:p>
                <a:r>
                  <a:rPr lang="ja-JP" altLang="en-US" sz="1200" b="1" dirty="0" smtClean="0"/>
                  <a:t>対策展</a:t>
                </a:r>
                <a:endParaRPr lang="en-US" altLang="ja-JP" sz="1200" b="1" dirty="0"/>
              </a:p>
            </p:txBody>
          </p:sp>
          <p:sp>
            <p:nvSpPr>
              <p:cNvPr id="71" name="楕円 70"/>
              <p:cNvSpPr/>
              <p:nvPr/>
            </p:nvSpPr>
            <p:spPr>
              <a:xfrm>
                <a:off x="4641664" y="4010549"/>
                <a:ext cx="900000" cy="782522"/>
              </a:xfrm>
              <a:prstGeom prst="ellipse">
                <a:avLst/>
              </a:prstGeom>
              <a:solidFill>
                <a:srgbClr val="FF9933"/>
              </a:solidFill>
              <a:ln w="254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rIns="0" rtlCol="0" anchor="ctr"/>
              <a:lstStyle/>
              <a:p>
                <a:pPr algn="ctr"/>
                <a:endParaRPr lang="en-US" altLang="ja-JP" sz="1200" b="1" dirty="0" smtClean="0"/>
              </a:p>
              <a:p>
                <a:pPr algn="ctr"/>
                <a:r>
                  <a:rPr lang="ja-JP" altLang="en-US" sz="1200" b="1" dirty="0" smtClean="0"/>
                  <a:t>防災産業</a:t>
                </a:r>
                <a:endParaRPr lang="en-US" altLang="ja-JP" sz="1200" b="1" dirty="0" smtClean="0"/>
              </a:p>
              <a:p>
                <a:pPr algn="ctr"/>
                <a:r>
                  <a:rPr lang="ja-JP" altLang="en-US" sz="1200" b="1" dirty="0" smtClean="0"/>
                  <a:t>フォーラム</a:t>
                </a:r>
                <a:endParaRPr lang="en-US" altLang="ja-JP" sz="1200" b="1" dirty="0"/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5306654" y="5056544"/>
              <a:ext cx="10673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ea typeface="ＤＨＰ特太ゴシック体" panose="020B0500000000000000" pitchFamily="50" charset="-128"/>
                </a:rPr>
                <a:t>R3.2.18-19</a:t>
              </a:r>
              <a:endParaRPr kumimoji="1" lang="ja-JP" altLang="en-US" sz="1200" b="1" dirty="0">
                <a:solidFill>
                  <a:schemeClr val="bg1"/>
                </a:solidFill>
                <a:ea typeface="ＤＨＰ特太ゴシック体" panose="020B0500000000000000" pitchFamily="50" charset="-128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4329836" y="4813144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消費喚起・需要拡大</a:t>
            </a:r>
            <a:endParaRPr kumimoji="1" lang="en-US" altLang="ja-JP" sz="1200" dirty="0" smtClean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>
              <a:lnSpc>
                <a:spcPts val="13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プロジェクト応援事業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2783513" y="5651652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技科大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2739782" y="6459988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NICO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5770754" y="5636724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新大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2" name="楕円 81"/>
          <p:cNvSpPr/>
          <p:nvPr/>
        </p:nvSpPr>
        <p:spPr>
          <a:xfrm>
            <a:off x="4037309" y="5855764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algn="ctr"/>
            <a:r>
              <a:rPr lang="en-US" altLang="ja-JP" sz="1200" b="1" dirty="0" smtClean="0"/>
              <a:t>R3.2.19</a:t>
            </a:r>
          </a:p>
          <a:p>
            <a:pPr algn="ctr"/>
            <a:r>
              <a:rPr lang="ja-JP" altLang="en-US" sz="1200" b="1" dirty="0" smtClean="0"/>
              <a:t>活動支援</a:t>
            </a:r>
            <a:endParaRPr lang="en-US" altLang="ja-JP" sz="1200" b="1" dirty="0" smtClean="0"/>
          </a:p>
          <a:p>
            <a:pPr algn="ctr"/>
            <a:r>
              <a:rPr lang="ja-JP" altLang="en-US" sz="1200" b="1" dirty="0" smtClean="0"/>
              <a:t>セミナー</a:t>
            </a:r>
            <a:endParaRPr lang="en-US" altLang="ja-JP" sz="1200" b="1" dirty="0"/>
          </a:p>
        </p:txBody>
      </p:sp>
      <p:sp>
        <p:nvSpPr>
          <p:cNvPr id="85" name="ストライプ矢印 84"/>
          <p:cNvSpPr/>
          <p:nvPr/>
        </p:nvSpPr>
        <p:spPr>
          <a:xfrm rot="18475345">
            <a:off x="7366310" y="4446019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ストライプ矢印 86"/>
          <p:cNvSpPr/>
          <p:nvPr/>
        </p:nvSpPr>
        <p:spPr>
          <a:xfrm rot="18475345">
            <a:off x="5760934" y="4455338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角丸四角形 58"/>
          <p:cNvSpPr/>
          <p:nvPr/>
        </p:nvSpPr>
        <p:spPr>
          <a:xfrm>
            <a:off x="7846814" y="4813144"/>
            <a:ext cx="2022490" cy="2003292"/>
          </a:xfrm>
          <a:prstGeom prst="roundRect">
            <a:avLst>
              <a:gd name="adj" fmla="val 18099"/>
            </a:avLst>
          </a:prstGeom>
          <a:gradFill>
            <a:gsLst>
              <a:gs pos="5000">
                <a:schemeClr val="bg1">
                  <a:lumMod val="65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tIns="144000" rtlCol="0" anchor="ctr"/>
          <a:lstStyle/>
          <a:p>
            <a:pPr algn="ctr"/>
            <a:r>
              <a:rPr kumimoji="1"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防災産業</a:t>
            </a:r>
            <a:endParaRPr kumimoji="1" lang="en-US" altLang="ja-JP" sz="2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プラット</a:t>
            </a:r>
            <a:endParaRPr kumimoji="1" lang="en-US" altLang="ja-JP" sz="2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2400"/>
              </a:lnSpc>
            </a:pPr>
            <a:r>
              <a:rPr kumimoji="1"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フォーム</a:t>
            </a:r>
            <a:endParaRPr kumimoji="1" lang="en-US" altLang="ja-JP" sz="24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ja-JP" altLang="en-US" sz="1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（連携の枠組）</a:t>
            </a:r>
            <a:endParaRPr kumimoji="1"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ストライプ矢印 59"/>
          <p:cNvSpPr/>
          <p:nvPr/>
        </p:nvSpPr>
        <p:spPr>
          <a:xfrm rot="16200000">
            <a:off x="8770496" y="4444956"/>
            <a:ext cx="644919" cy="46547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角丸四角形 62"/>
          <p:cNvSpPr/>
          <p:nvPr/>
        </p:nvSpPr>
        <p:spPr>
          <a:xfrm>
            <a:off x="6134541" y="3886679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健康ﾋﾞｼﾞﾈｽ協議会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7350775" y="5126057"/>
            <a:ext cx="719769" cy="1454248"/>
          </a:xfrm>
          <a:prstGeom prst="rightArrow">
            <a:avLst>
              <a:gd name="adj1" fmla="val 95465"/>
              <a:gd name="adj2" fmla="val 48151"/>
            </a:avLst>
          </a:prstGeom>
          <a:gradFill flip="none" rotWithShape="1">
            <a:gsLst>
              <a:gs pos="43000">
                <a:srgbClr val="FFCC66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8121432" y="4168498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（イノベーション創出支援事業）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8779289" y="3879314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スノーコイン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7483061" y="3879314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ｽﾏｰﾄｻﾌﾟﾗｲ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EC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6145806" y="4154747"/>
            <a:ext cx="720000" cy="23404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（国補助）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1" name="楕円 80"/>
          <p:cNvSpPr/>
          <p:nvPr/>
        </p:nvSpPr>
        <p:spPr>
          <a:xfrm>
            <a:off x="6465168" y="5022742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R3.3.9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災害現場の</a:t>
            </a:r>
            <a:endParaRPr lang="en-US" altLang="ja-JP" sz="1200" b="1" dirty="0" smtClean="0"/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課題解決</a:t>
            </a:r>
            <a:endParaRPr lang="en-US" altLang="ja-JP" sz="1200" b="1" dirty="0"/>
          </a:p>
        </p:txBody>
      </p:sp>
      <p:sp>
        <p:nvSpPr>
          <p:cNvPr id="80" name="角丸四角形 79"/>
          <p:cNvSpPr/>
          <p:nvPr/>
        </p:nvSpPr>
        <p:spPr>
          <a:xfrm>
            <a:off x="6554404" y="4830737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支援団体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4" name="楕円 73"/>
          <p:cNvSpPr/>
          <p:nvPr/>
        </p:nvSpPr>
        <p:spPr>
          <a:xfrm>
            <a:off x="4923307" y="5857106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R3.3.26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活動報告会</a:t>
            </a:r>
            <a:endParaRPr lang="en-US" altLang="ja-JP" sz="1200" b="1" dirty="0"/>
          </a:p>
        </p:txBody>
      </p:sp>
      <p:sp>
        <p:nvSpPr>
          <p:cNvPr id="83" name="角丸四角形 82"/>
          <p:cNvSpPr/>
          <p:nvPr/>
        </p:nvSpPr>
        <p:spPr>
          <a:xfrm>
            <a:off x="4538657" y="6523366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県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ｽﾉｰｺｲﾝ・ｽﾏｰﾄｻﾌﾟﾗｲ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EC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6126354" y="5868277"/>
            <a:ext cx="900000" cy="782522"/>
          </a:xfrm>
          <a:prstGeom prst="ellipse">
            <a:avLst/>
          </a:prstGeom>
          <a:solidFill>
            <a:srgbClr val="FF9933"/>
          </a:solidFill>
          <a:ln w="25400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algn="ctr"/>
            <a:r>
              <a:rPr lang="en-US" altLang="ja-JP" sz="1200" b="1" dirty="0" smtClean="0"/>
              <a:t>R3.3.11</a:t>
            </a:r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防災教育</a:t>
            </a:r>
            <a:endParaRPr lang="en-US" altLang="ja-JP" sz="1200" b="1" dirty="0" smtClean="0"/>
          </a:p>
          <a:p>
            <a:pPr algn="ctr">
              <a:lnSpc>
                <a:spcPts val="1800"/>
              </a:lnSpc>
            </a:pPr>
            <a:r>
              <a:rPr lang="ja-JP" altLang="en-US" sz="1200" b="1" dirty="0" smtClean="0"/>
              <a:t>連携</a:t>
            </a:r>
            <a:endParaRPr lang="en-US" altLang="ja-JP" sz="1200" b="1" dirty="0"/>
          </a:p>
        </p:txBody>
      </p:sp>
      <p:sp>
        <p:nvSpPr>
          <p:cNvPr id="86" name="角丸四角形 85"/>
          <p:cNvSpPr/>
          <p:nvPr/>
        </p:nvSpPr>
        <p:spPr>
          <a:xfrm>
            <a:off x="6236768" y="6536287"/>
            <a:ext cx="679172" cy="22984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000"/>
              </a:lnSpc>
            </a:pP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中越防災</a:t>
            </a:r>
            <a:r>
              <a:rPr kumimoji="1" lang="en-US" altLang="ja-JP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×</a:t>
            </a:r>
            <a:r>
              <a:rPr kumimoji="1" lang="ja-JP" altLang="en-US" sz="1200" dirty="0" smtClean="0">
                <a:solidFill>
                  <a:srgbClr val="000099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企業等</a:t>
            </a:r>
            <a:endParaRPr kumimoji="1" lang="ja-JP" altLang="en-US" sz="1200" dirty="0">
              <a:solidFill>
                <a:srgbClr val="000099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572812" y="4727392"/>
            <a:ext cx="5068959" cy="208904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角丸四角形 88"/>
          <p:cNvSpPr/>
          <p:nvPr/>
        </p:nvSpPr>
        <p:spPr>
          <a:xfrm>
            <a:off x="225604" y="458422"/>
            <a:ext cx="2532111" cy="505647"/>
          </a:xfrm>
          <a:prstGeom prst="roundRect">
            <a:avLst>
              <a:gd name="adj" fmla="val 211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Ｒ２年度の取組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128464" y="1033910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・プラットフォームの</a:t>
            </a:r>
            <a:r>
              <a:rPr lang="en-US" altLang="ja-JP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プレイヤー集め</a:t>
            </a:r>
            <a:r>
              <a:rPr lang="en-US" altLang="ja-JP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・ネットワークを形成する</a:t>
            </a:r>
            <a:r>
              <a:rPr lang="en-US" altLang="ja-JP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場づくり</a:t>
            </a:r>
            <a:r>
              <a:rPr lang="en-US" altLang="ja-JP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28464" y="529364"/>
            <a:ext cx="2592288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活動内容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/>
          <a:stretch/>
        </p:blipFill>
        <p:spPr>
          <a:xfrm>
            <a:off x="-40886" y="2022614"/>
            <a:ext cx="7171619" cy="48332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1A868C-B688-4C67-88A9-DDF7A0AFB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8002" y="961365"/>
            <a:ext cx="4307998" cy="297508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7026230" y="5236709"/>
            <a:ext cx="40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新たなプロジェクト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が誕生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493202" y="1212298"/>
            <a:ext cx="3483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事業化に向け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白熱した議論を重ね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28464" y="529364"/>
            <a:ext cx="2592288" cy="432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活動内容</a:t>
            </a:r>
            <a:endParaRPr kumimoji="1" lang="ja-JP" altLang="en-US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6006235" y="5808032"/>
            <a:ext cx="400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１０月１日に会社設立！</a:t>
            </a:r>
            <a:endParaRPr lang="en-US" altLang="ja-JP" sz="24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新たなビジネス開始！！</a:t>
            </a:r>
            <a:endParaRPr lang="en-US" altLang="ja-JP" sz="240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17B1FE-D6A7-4065-ACFB-EAC21B10363A}"/>
              </a:ext>
            </a:extLst>
          </p:cNvPr>
          <p:cNvSpPr txBox="1"/>
          <p:nvPr/>
        </p:nvSpPr>
        <p:spPr>
          <a:xfrm>
            <a:off x="6061167" y="4977035"/>
            <a:ext cx="33965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長岡市内の企業が</a:t>
            </a:r>
            <a:endParaRPr lang="en-US" altLang="ja-JP" sz="2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クラスターを形成</a:t>
            </a:r>
            <a:endParaRPr lang="en-US" altLang="ja-JP" sz="2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697" y="-5145"/>
            <a:ext cx="9907697" cy="4652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olidFill>
                  <a:srgbClr val="FFFF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官民連携による災害対策に向けた自治体独自の施策紹介</a:t>
            </a:r>
            <a:endParaRPr lang="ja-JP" altLang="en-US" sz="2400" dirty="0">
              <a:solidFill>
                <a:srgbClr val="FFFF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9" name="図 8" descr="テーブルを囲んで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F257738D-15D9-4534-BFA9-9582B2199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383"/>
            <a:ext cx="5699950" cy="42749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243" y="895373"/>
            <a:ext cx="5019758" cy="34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1359</Words>
  <Application>Microsoft Office PowerPoint</Application>
  <PresentationFormat>A4 210 x 297 mm</PresentationFormat>
  <Paragraphs>267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ＤＦ特太ゴシック体</vt:lpstr>
      <vt:lpstr>ＤＨＰ特太ゴシック体</vt:lpstr>
      <vt:lpstr>HGP創英角ｺﾞｼｯｸUB</vt:lpstr>
      <vt:lpstr>HGS創英角ｺﾞｼｯｸUB</vt:lpstr>
      <vt:lpstr>ＭＳ Ｐゴシック</vt:lpstr>
      <vt:lpstr>ＭＳ Ｐ明朝</vt:lpstr>
      <vt:lpstr>ＭＳ 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新潟県</cp:lastModifiedBy>
  <cp:revision>13</cp:revision>
  <cp:lastPrinted>2021-11-01T02:40:51Z</cp:lastPrinted>
  <dcterms:modified xsi:type="dcterms:W3CDTF">2021-11-01T08:47:03Z</dcterms:modified>
</cp:coreProperties>
</file>