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543" r:id="rId2"/>
    <p:sldId id="719" r:id="rId3"/>
    <p:sldId id="720" r:id="rId4"/>
    <p:sldId id="879" r:id="rId5"/>
    <p:sldId id="881" r:id="rId6"/>
    <p:sldId id="882" r:id="rId7"/>
    <p:sldId id="886" r:id="rId8"/>
    <p:sldId id="884" r:id="rId9"/>
    <p:sldId id="885" r:id="rId10"/>
    <p:sldId id="887" r:id="rId11"/>
  </p:sldIdLst>
  <p:sldSz cx="12192000" cy="6858000"/>
  <p:notesSz cx="9866313" cy="67357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中武　裕嚴" initials="中武　裕嚴" lastIdx="3" clrIdx="0">
    <p:extLst>
      <p:ext uri="{19B8F6BF-5375-455C-9EA6-DF929625EA0E}">
        <p15:presenceInfo xmlns:p15="http://schemas.microsoft.com/office/powerpoint/2012/main" userId="S-1-5-21-1220945662-1078145449-1060284298-231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0000CC"/>
    <a:srgbClr val="FFCCCC"/>
    <a:srgbClr val="FFFF99"/>
    <a:srgbClr val="660033"/>
    <a:srgbClr val="DDEECF"/>
    <a:srgbClr val="EFF7E8"/>
    <a:srgbClr val="EFEDE8"/>
    <a:srgbClr val="EAEAEA"/>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48" autoAdjust="0"/>
    <p:restoredTop sz="72235" autoAdjust="0"/>
  </p:normalViewPr>
  <p:slideViewPr>
    <p:cSldViewPr snapToGrid="0">
      <p:cViewPr>
        <p:scale>
          <a:sx n="93" d="100"/>
          <a:sy n="93" d="100"/>
        </p:scale>
        <p:origin x="77" y="-72"/>
      </p:cViewPr>
      <p:guideLst>
        <p:guide orient="horz" pos="2160"/>
        <p:guide pos="3840"/>
      </p:guideLst>
    </p:cSldViewPr>
  </p:slideViewPr>
  <p:outlineViewPr>
    <p:cViewPr>
      <p:scale>
        <a:sx n="33" d="100"/>
        <a:sy n="33" d="100"/>
      </p:scale>
      <p:origin x="0" y="-134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7" d="100"/>
          <a:sy n="117" d="100"/>
        </p:scale>
        <p:origin x="208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275403" cy="33795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88627" y="0"/>
            <a:ext cx="4275403" cy="337958"/>
          </a:xfrm>
          <a:prstGeom prst="rect">
            <a:avLst/>
          </a:prstGeom>
        </p:spPr>
        <p:txBody>
          <a:bodyPr vert="horz" lIns="91440" tIns="45720" rIns="91440" bIns="45720" rtlCol="0"/>
          <a:lstStyle>
            <a:lvl1pPr algn="r">
              <a:defRPr sz="1200"/>
            </a:lvl1pPr>
          </a:lstStyle>
          <a:p>
            <a:fld id="{92492F6B-349F-4F8D-9E6B-501B8583D94A}" type="datetimeFigureOut">
              <a:rPr kumimoji="1" lang="ja-JP" altLang="en-US" smtClean="0"/>
              <a:t>2021/11/2</a:t>
            </a:fld>
            <a:endParaRPr kumimoji="1" lang="ja-JP" altLang="en-US"/>
          </a:p>
        </p:txBody>
      </p:sp>
      <p:sp>
        <p:nvSpPr>
          <p:cNvPr id="4" name="スライド イメージ プレースホルダー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397807"/>
            <a:ext cx="4275403" cy="33795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88627" y="6397807"/>
            <a:ext cx="4275403" cy="337957"/>
          </a:xfrm>
          <a:prstGeom prst="rect">
            <a:avLst/>
          </a:prstGeom>
        </p:spPr>
        <p:txBody>
          <a:bodyPr vert="horz" lIns="91440" tIns="45720" rIns="91440" bIns="45720" rtlCol="0" anchor="b"/>
          <a:lstStyle>
            <a:lvl1pPr algn="r">
              <a:defRPr sz="1200"/>
            </a:lvl1pPr>
          </a:lstStyle>
          <a:p>
            <a:fld id="{B3CF116E-20B5-488E-B72C-6925F0AD3D02}" type="slidenum">
              <a:rPr kumimoji="1" lang="ja-JP" altLang="en-US" smtClean="0"/>
              <a:t>‹#›</a:t>
            </a:fld>
            <a:endParaRPr kumimoji="1" lang="ja-JP" altLang="en-US"/>
          </a:p>
        </p:txBody>
      </p:sp>
    </p:spTree>
    <p:extLst>
      <p:ext uri="{BB962C8B-B14F-4D97-AF65-F5344CB8AC3E}">
        <p14:creationId xmlns:p14="http://schemas.microsoft.com/office/powerpoint/2010/main" val="404903455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3CF116E-20B5-488E-B72C-6925F0AD3D02}" type="slidenum">
              <a:rPr kumimoji="1" lang="ja-JP" altLang="en-US" smtClean="0"/>
              <a:t>1</a:t>
            </a:fld>
            <a:endParaRPr kumimoji="1" lang="ja-JP" altLang="en-US"/>
          </a:p>
        </p:txBody>
      </p:sp>
    </p:spTree>
    <p:extLst>
      <p:ext uri="{BB962C8B-B14F-4D97-AF65-F5344CB8AC3E}">
        <p14:creationId xmlns:p14="http://schemas.microsoft.com/office/powerpoint/2010/main" val="1542987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使用時間：</a:t>
            </a:r>
            <a:r>
              <a:rPr kumimoji="1" lang="en-US" altLang="ja-JP" dirty="0"/>
              <a:t>30</a:t>
            </a:r>
            <a:r>
              <a:rPr kumimoji="1" lang="ja-JP" altLang="en-US" dirty="0"/>
              <a:t>秒</a:t>
            </a:r>
            <a:r>
              <a:rPr kumimoji="1" lang="en-US" altLang="ja-JP" dirty="0"/>
              <a:t>】</a:t>
            </a:r>
            <a:endParaRPr kumimoji="1" lang="ja-JP" altLang="en-US" dirty="0"/>
          </a:p>
          <a:p>
            <a:pPr marL="171450" indent="-171450">
              <a:buFont typeface="Arial" panose="020B0604020202020204" pitchFamily="34" charset="0"/>
              <a:buChar char="•"/>
            </a:pPr>
            <a:r>
              <a:rPr kumimoji="1" lang="ja-JP" altLang="en-US" dirty="0"/>
              <a:t>「</a:t>
            </a:r>
            <a:r>
              <a:rPr kumimoji="1" lang="en-US" altLang="ja-JP" dirty="0"/>
              <a:t>Q-ANPI</a:t>
            </a:r>
            <a:r>
              <a:rPr kumimoji="1" lang="ja-JP" altLang="en-US" dirty="0"/>
              <a:t>」や「</a:t>
            </a:r>
            <a:r>
              <a:rPr kumimoji="1" lang="en-US" altLang="ja-JP" dirty="0"/>
              <a:t>Re-Q</a:t>
            </a:r>
            <a:r>
              <a:rPr kumimoji="1" lang="ja-JP" altLang="en-US" dirty="0"/>
              <a:t>」を活用することで、「孤立地域」における安否確認及び安定した電力供給が可能となる体制が構築できることが分かってきた。</a:t>
            </a:r>
            <a:endParaRPr kumimoji="1" lang="en-US" altLang="ja-JP" dirty="0"/>
          </a:p>
          <a:p>
            <a:pPr marL="0" indent="0">
              <a:buFont typeface="Arial" panose="020B0604020202020204" pitchFamily="34" charset="0"/>
              <a:buNone/>
            </a:pPr>
            <a:endParaRPr kumimoji="1" lang="en-US" altLang="ja-JP" dirty="0"/>
          </a:p>
          <a:p>
            <a:pPr marL="171450" indent="-171450">
              <a:buFont typeface="Arial" panose="020B0604020202020204" pitchFamily="34" charset="0"/>
              <a:buChar char="•"/>
            </a:pPr>
            <a:r>
              <a:rPr kumimoji="1" lang="ja-JP" altLang="en-US" dirty="0"/>
              <a:t>よりよい体制の構築に向けてこの取り組みを進めると共に、国や県・市民をはじめとした他の関係者の皆様と連携しながら「令和</a:t>
            </a:r>
            <a:r>
              <a:rPr kumimoji="1" lang="en-US" altLang="ja-JP" dirty="0"/>
              <a:t>2</a:t>
            </a:r>
            <a:r>
              <a:rPr kumimoji="1" lang="ja-JP" altLang="en-US" dirty="0"/>
              <a:t>年</a:t>
            </a:r>
            <a:r>
              <a:rPr kumimoji="1" lang="en-US" altLang="ja-JP" dirty="0"/>
              <a:t>7</a:t>
            </a:r>
            <a:r>
              <a:rPr kumimoji="1" lang="ja-JP" altLang="en-US" dirty="0"/>
              <a:t>月豪雨災害」による被災を受けた本市だからこそ分かる・本市だからこそできる「災害に強いまちづくり」の推進していく。</a:t>
            </a:r>
          </a:p>
        </p:txBody>
      </p:sp>
      <p:sp>
        <p:nvSpPr>
          <p:cNvPr id="4" name="スライド番号プレースホルダー 3"/>
          <p:cNvSpPr>
            <a:spLocks noGrp="1"/>
          </p:cNvSpPr>
          <p:nvPr>
            <p:ph type="sldNum" sz="quarter" idx="5"/>
          </p:nvPr>
        </p:nvSpPr>
        <p:spPr/>
        <p:txBody>
          <a:bodyPr/>
          <a:lstStyle/>
          <a:p>
            <a:fld id="{B3CF116E-20B5-488E-B72C-6925F0AD3D02}" type="slidenum">
              <a:rPr kumimoji="1" lang="ja-JP" altLang="en-US" smtClean="0"/>
              <a:t>10</a:t>
            </a:fld>
            <a:endParaRPr kumimoji="1" lang="ja-JP" altLang="en-US"/>
          </a:p>
        </p:txBody>
      </p:sp>
    </p:spTree>
    <p:extLst>
      <p:ext uri="{BB962C8B-B14F-4D97-AF65-F5344CB8AC3E}">
        <p14:creationId xmlns:p14="http://schemas.microsoft.com/office/powerpoint/2010/main" val="1300157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03513" y="411163"/>
            <a:ext cx="4445000" cy="2500312"/>
          </a:xfrm>
        </p:spPr>
      </p:sp>
      <p:sp>
        <p:nvSpPr>
          <p:cNvPr id="3" name="ノート プレースホルダー 2"/>
          <p:cNvSpPr>
            <a:spLocks noGrp="1"/>
          </p:cNvSpPr>
          <p:nvPr>
            <p:ph type="body" idx="1"/>
          </p:nvPr>
        </p:nvSpPr>
        <p:spPr/>
        <p:txBody>
          <a:bodyPr/>
          <a:lstStyle/>
          <a:p>
            <a:r>
              <a:rPr kumimoji="1" lang="en-US" altLang="ja-JP" sz="1800" dirty="0"/>
              <a:t>【</a:t>
            </a:r>
            <a:r>
              <a:rPr kumimoji="1" lang="ja-JP" altLang="en-US" sz="1800" dirty="0"/>
              <a:t>使用時間：１分</a:t>
            </a:r>
            <a:r>
              <a:rPr kumimoji="1" lang="en-US" altLang="ja-JP" sz="1800" dirty="0"/>
              <a:t>30</a:t>
            </a:r>
            <a:r>
              <a:rPr kumimoji="1" lang="ja-JP" altLang="en-US" sz="1800" dirty="0"/>
              <a:t>秒</a:t>
            </a:r>
            <a:r>
              <a:rPr kumimoji="1" lang="en-US" altLang="ja-JP" sz="1800" dirty="0"/>
              <a:t>】</a:t>
            </a:r>
          </a:p>
          <a:p>
            <a:endParaRPr kumimoji="1" lang="en-US" altLang="ja-JP" sz="1800" dirty="0"/>
          </a:p>
          <a:p>
            <a:pPr marL="285750" indent="-285750">
              <a:buFont typeface="Arial" panose="020B0604020202020204" pitchFamily="34" charset="0"/>
              <a:buChar char="•"/>
            </a:pPr>
            <a:r>
              <a:rPr kumimoji="1" lang="ja-JP" altLang="en-US" sz="1800" dirty="0"/>
              <a:t>令和</a:t>
            </a:r>
            <a:r>
              <a:rPr kumimoji="1" lang="en-US" altLang="ja-JP" sz="1800" dirty="0"/>
              <a:t>2</a:t>
            </a:r>
            <a:r>
              <a:rPr kumimoji="1" lang="ja-JP" altLang="en-US" sz="1800" dirty="0"/>
              <a:t>年</a:t>
            </a:r>
            <a:r>
              <a:rPr kumimoji="1" lang="en-US" altLang="ja-JP" sz="1800" dirty="0"/>
              <a:t>7</a:t>
            </a:r>
            <a:r>
              <a:rPr kumimoji="1" lang="ja-JP" altLang="en-US" sz="1800" dirty="0"/>
              <a:t>月</a:t>
            </a:r>
            <a:r>
              <a:rPr kumimoji="1" lang="en-US" altLang="ja-JP" sz="1800" dirty="0"/>
              <a:t>3</a:t>
            </a:r>
            <a:r>
              <a:rPr kumimoji="1" lang="ja-JP" altLang="en-US" sz="1800" dirty="0"/>
              <a:t>日～</a:t>
            </a:r>
            <a:r>
              <a:rPr kumimoji="1" lang="en-US" altLang="ja-JP" sz="1800" dirty="0"/>
              <a:t>4</a:t>
            </a:r>
            <a:r>
              <a:rPr kumimoji="1" lang="ja-JP" altLang="en-US" sz="1800" dirty="0"/>
              <a:t>日にかけて、「線状降水帯」が発生するなど、</a:t>
            </a:r>
            <a:r>
              <a:rPr kumimoji="1" lang="en-US" altLang="ja-JP" sz="1800" dirty="0"/>
              <a:t>24</a:t>
            </a:r>
            <a:r>
              <a:rPr kumimoji="1" lang="ja-JP" altLang="en-US" sz="1800" dirty="0"/>
              <a:t>時間の間に約</a:t>
            </a:r>
            <a:r>
              <a:rPr kumimoji="1" lang="en-US" altLang="ja-JP" sz="1800" dirty="0"/>
              <a:t>500</a:t>
            </a:r>
            <a:r>
              <a:rPr kumimoji="1" lang="ja-JP" altLang="en-US" sz="1800" dirty="0"/>
              <a:t>ｍｍの降水量を記録。</a:t>
            </a:r>
            <a:r>
              <a:rPr kumimoji="1" lang="en-US" altLang="ja-JP" sz="1800" dirty="0"/>
              <a:t>7</a:t>
            </a:r>
            <a:r>
              <a:rPr kumimoji="1" lang="ja-JP" altLang="en-US" sz="1800" dirty="0"/>
              <a:t>月</a:t>
            </a:r>
            <a:r>
              <a:rPr kumimoji="1" lang="en-US" altLang="ja-JP" sz="1800" dirty="0"/>
              <a:t>4</a:t>
            </a:r>
            <a:r>
              <a:rPr kumimoji="1" lang="ja-JP" altLang="en-US" sz="1800" dirty="0"/>
              <a:t>日午前中まで、球磨川流域全体で氾濫する未曽有の大災害に。</a:t>
            </a:r>
            <a:endParaRPr kumimoji="1" lang="en-US" altLang="ja-JP" sz="1800" dirty="0"/>
          </a:p>
          <a:p>
            <a:pPr marL="0" indent="0">
              <a:buFont typeface="Arial" panose="020B0604020202020204" pitchFamily="34" charset="0"/>
              <a:buNone/>
            </a:pPr>
            <a:endParaRPr kumimoji="1" lang="en-US" altLang="ja-JP" sz="1800" dirty="0"/>
          </a:p>
          <a:p>
            <a:pPr marL="285750" indent="-285750">
              <a:buFont typeface="Arial" panose="020B0604020202020204" pitchFamily="34" charset="0"/>
              <a:buChar char="•"/>
            </a:pPr>
            <a:r>
              <a:rPr kumimoji="1" lang="ja-JP" altLang="en-US" sz="1800" dirty="0"/>
              <a:t>本市での本災害は死者</a:t>
            </a:r>
            <a:r>
              <a:rPr kumimoji="1" lang="en-US" altLang="ja-JP" sz="1800" dirty="0"/>
              <a:t>4</a:t>
            </a:r>
            <a:r>
              <a:rPr kumimoji="1" lang="ja-JP" altLang="en-US" sz="1800" dirty="0"/>
              <a:t>名・行方不明者</a:t>
            </a:r>
            <a:r>
              <a:rPr kumimoji="1" lang="en-US" altLang="ja-JP" sz="1800" dirty="0"/>
              <a:t>1</a:t>
            </a:r>
            <a:r>
              <a:rPr kumimoji="1" lang="ja-JP" altLang="en-US" sz="1800" dirty="0"/>
              <a:t>名といった人的被害や、橋梁の流出・住家の全壊</a:t>
            </a:r>
            <a:r>
              <a:rPr kumimoji="1" lang="en-US" altLang="ja-JP" sz="1800" dirty="0"/>
              <a:t>147</a:t>
            </a:r>
            <a:r>
              <a:rPr kumimoji="1" lang="ja-JP" altLang="en-US" sz="1800" dirty="0"/>
              <a:t>件など、甚大な被害を被った。</a:t>
            </a:r>
            <a:endParaRPr kumimoji="1" lang="en-US" altLang="ja-JP" sz="1800" dirty="0"/>
          </a:p>
          <a:p>
            <a:endParaRPr kumimoji="1" lang="en-US" altLang="ja-JP" sz="1800" dirty="0"/>
          </a:p>
          <a:p>
            <a:endParaRPr kumimoji="1" lang="en-US" altLang="ja-JP" sz="1800" dirty="0"/>
          </a:p>
        </p:txBody>
      </p:sp>
      <p:sp>
        <p:nvSpPr>
          <p:cNvPr id="4" name="スライド番号プレースホルダー 3"/>
          <p:cNvSpPr>
            <a:spLocks noGrp="1"/>
          </p:cNvSpPr>
          <p:nvPr>
            <p:ph type="sldNum" sz="quarter" idx="10"/>
          </p:nvPr>
        </p:nvSpPr>
        <p:spPr>
          <a:xfrm>
            <a:off x="5489017" y="6903190"/>
            <a:ext cx="4199198" cy="364654"/>
          </a:xfrm>
          <a:prstGeom prst="rect">
            <a:avLst/>
          </a:prstGeom>
        </p:spPr>
        <p:txBody>
          <a:bodyPr/>
          <a:lstStyle/>
          <a:p>
            <a:pPr algn="r"/>
            <a:fld id="{C86358E9-D411-40F4-A30A-5E8C4EFBF4CF}" type="slidenum">
              <a:rPr kumimoji="1" lang="ja-JP" altLang="en-US" smtClean="0"/>
              <a:pPr algn="r"/>
              <a:t>2</a:t>
            </a:fld>
            <a:endParaRPr kumimoji="1" lang="ja-JP" altLang="en-US" dirty="0"/>
          </a:p>
        </p:txBody>
      </p:sp>
    </p:spTree>
    <p:extLst>
      <p:ext uri="{BB962C8B-B14F-4D97-AF65-F5344CB8AC3E}">
        <p14:creationId xmlns:p14="http://schemas.microsoft.com/office/powerpoint/2010/main" val="1046789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03513" y="411163"/>
            <a:ext cx="4445000" cy="2500312"/>
          </a:xfrm>
        </p:spPr>
      </p:sp>
      <p:sp>
        <p:nvSpPr>
          <p:cNvPr id="3" name="ノート プレースホルダー 2"/>
          <p:cNvSpPr>
            <a:spLocks noGrp="1"/>
          </p:cNvSpPr>
          <p:nvPr>
            <p:ph type="body" idx="1"/>
          </p:nvPr>
        </p:nvSpPr>
        <p:spPr/>
        <p:txBody>
          <a:bodyPr/>
          <a:lstStyle/>
          <a:p>
            <a:r>
              <a:rPr kumimoji="1" lang="ja-JP" altLang="en-US" sz="1800" dirty="0"/>
              <a:t>　</a:t>
            </a:r>
            <a:r>
              <a:rPr kumimoji="1" lang="en-US" altLang="ja-JP" sz="1800" dirty="0"/>
              <a:t>【</a:t>
            </a:r>
            <a:r>
              <a:rPr kumimoji="1" lang="ja-JP" altLang="en-US" sz="1800" dirty="0"/>
              <a:t>使用時間：</a:t>
            </a:r>
            <a:r>
              <a:rPr kumimoji="1" lang="en-US" altLang="ja-JP" sz="1800" dirty="0"/>
              <a:t>30</a:t>
            </a:r>
            <a:r>
              <a:rPr kumimoji="1" lang="ja-JP" altLang="en-US" sz="1800" dirty="0"/>
              <a:t>秒</a:t>
            </a:r>
            <a:r>
              <a:rPr kumimoji="1" lang="en-US" altLang="ja-JP" sz="1800" dirty="0"/>
              <a:t>】</a:t>
            </a:r>
          </a:p>
          <a:p>
            <a:endParaRPr kumimoji="1" lang="en-US" altLang="ja-JP" sz="1800" dirty="0"/>
          </a:p>
          <a:p>
            <a:pPr marL="285750" indent="-285750">
              <a:buFont typeface="Arial" panose="020B0604020202020204" pitchFamily="34" charset="0"/>
              <a:buChar char="•"/>
            </a:pPr>
            <a:r>
              <a:rPr kumimoji="1" lang="ja-JP" altLang="en-US" sz="1800" dirty="0"/>
              <a:t>こちらが、被害の大きかった坂本地区の被災時の様子です。</a:t>
            </a:r>
            <a:endParaRPr kumimoji="1" lang="en-US" altLang="ja-JP" sz="1800" dirty="0"/>
          </a:p>
          <a:p>
            <a:pPr marL="285750" indent="-285750">
              <a:buFont typeface="Arial" panose="020B0604020202020204" pitchFamily="34" charset="0"/>
              <a:buChar char="•"/>
            </a:pPr>
            <a:r>
              <a:rPr kumimoji="1" lang="ja-JP" altLang="en-US" sz="1800" dirty="0"/>
              <a:t>河川の氾濫により、坂本地域の多数の橋梁が流出し、道路も寸断、現地に入ることも困難に。</a:t>
            </a:r>
            <a:endParaRPr kumimoji="1" lang="en-US" altLang="ja-JP" sz="1800" dirty="0"/>
          </a:p>
          <a:p>
            <a:pPr marL="285750" indent="-285750">
              <a:buFont typeface="Arial" panose="020B0604020202020204" pitchFamily="34" charset="0"/>
              <a:buChar char="•"/>
            </a:pPr>
            <a:r>
              <a:rPr kumimoji="1" lang="ja-JP" altLang="en-US" sz="1800" dirty="0"/>
              <a:t>孤立集落が多数発生。</a:t>
            </a:r>
            <a:endParaRPr kumimoji="1" lang="en-US" altLang="ja-JP" sz="1800" dirty="0"/>
          </a:p>
          <a:p>
            <a:pPr marL="285750" indent="-285750">
              <a:buFont typeface="Arial" panose="020B0604020202020204" pitchFamily="34" charset="0"/>
              <a:buChar char="•"/>
            </a:pPr>
            <a:r>
              <a:rPr kumimoji="1" lang="ja-JP" altLang="en-US" sz="1800" dirty="0"/>
              <a:t>また、電柱も流出し停電に。固定電話や携帯電話も通じなくなるなどライフラインに甚大な被害をもたらした。</a:t>
            </a:r>
          </a:p>
        </p:txBody>
      </p:sp>
      <p:sp>
        <p:nvSpPr>
          <p:cNvPr id="4" name="スライド番号プレースホルダー 3"/>
          <p:cNvSpPr>
            <a:spLocks noGrp="1"/>
          </p:cNvSpPr>
          <p:nvPr>
            <p:ph type="sldNum" sz="quarter" idx="10"/>
          </p:nvPr>
        </p:nvSpPr>
        <p:spPr>
          <a:xfrm>
            <a:off x="5489017" y="6903190"/>
            <a:ext cx="4199198" cy="364654"/>
          </a:xfrm>
          <a:prstGeom prst="rect">
            <a:avLst/>
          </a:prstGeom>
        </p:spPr>
        <p:txBody>
          <a:bodyPr/>
          <a:lstStyle/>
          <a:p>
            <a:pPr algn="r"/>
            <a:fld id="{C86358E9-D411-40F4-A30A-5E8C4EFBF4CF}" type="slidenum">
              <a:rPr kumimoji="1" lang="ja-JP" altLang="en-US" smtClean="0"/>
              <a:pPr algn="r"/>
              <a:t>3</a:t>
            </a:fld>
            <a:endParaRPr kumimoji="1" lang="ja-JP" altLang="en-US" dirty="0"/>
          </a:p>
        </p:txBody>
      </p:sp>
    </p:spTree>
    <p:extLst>
      <p:ext uri="{BB962C8B-B14F-4D97-AF65-F5344CB8AC3E}">
        <p14:creationId xmlns:p14="http://schemas.microsoft.com/office/powerpoint/2010/main" val="2791363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使用時間：</a:t>
            </a:r>
            <a:r>
              <a:rPr kumimoji="1" lang="en-US" altLang="ja-JP" dirty="0"/>
              <a:t>2</a:t>
            </a:r>
            <a:r>
              <a:rPr kumimoji="1" lang="ja-JP" altLang="en-US" dirty="0"/>
              <a:t>分</a:t>
            </a:r>
            <a:r>
              <a:rPr kumimoji="1" lang="en-US" altLang="ja-JP" dirty="0"/>
              <a:t>】</a:t>
            </a:r>
          </a:p>
          <a:p>
            <a:pPr marL="171450" indent="-171450">
              <a:buFont typeface="Arial" panose="020B0604020202020204" pitchFamily="34" charset="0"/>
              <a:buChar char="•"/>
            </a:pPr>
            <a:r>
              <a:rPr kumimoji="1" lang="ja-JP" altLang="en-US" dirty="0"/>
              <a:t>このような状況から、住民の安否確認を求める問い合わせが災害対策本部に殺到。</a:t>
            </a:r>
            <a:endParaRPr kumimoji="1" lang="en-US" altLang="ja-JP" dirty="0"/>
          </a:p>
          <a:p>
            <a:pPr marL="171450" indent="-171450">
              <a:buFont typeface="Arial" panose="020B0604020202020204" pitchFamily="34" charset="0"/>
              <a:buChar char="•"/>
            </a:pPr>
            <a:endParaRPr kumimoji="1" lang="en-US" altLang="ja-JP" dirty="0"/>
          </a:p>
          <a:p>
            <a:pPr marL="171450" indent="-171450">
              <a:buFont typeface="Arial" panose="020B0604020202020204" pitchFamily="34" charset="0"/>
              <a:buChar char="•"/>
            </a:pPr>
            <a:r>
              <a:rPr kumimoji="1" lang="ja-JP" altLang="en-US" dirty="0"/>
              <a:t>現地に入れない・連絡が取れない状況から対応に困難を極めた。</a:t>
            </a:r>
            <a:endParaRPr kumimoji="1" lang="en-US" altLang="ja-JP" dirty="0"/>
          </a:p>
          <a:p>
            <a:pPr marL="171450" indent="-171450">
              <a:buFont typeface="Arial" panose="020B0604020202020204" pitchFamily="34" charset="0"/>
              <a:buChar char="•"/>
            </a:pPr>
            <a:endParaRPr kumimoji="1" lang="en-US" altLang="ja-JP" dirty="0"/>
          </a:p>
          <a:p>
            <a:pPr marL="171450" indent="-171450">
              <a:buFont typeface="Arial" panose="020B0604020202020204" pitchFamily="34" charset="0"/>
              <a:buChar char="•"/>
            </a:pPr>
            <a:r>
              <a:rPr kumimoji="1" lang="ja-JP" altLang="en-US" dirty="0"/>
              <a:t>八代市では林道などを経由し現地へ職員を派遣。自衛隊・警察・消防等と連携し、住基データなどをもとに個別に訪問・消し込みするなど懸命な安否確認を実施。概ね一週間で全ての安否を確認。</a:t>
            </a:r>
            <a:endParaRPr kumimoji="1" lang="en-US" altLang="ja-JP" dirty="0"/>
          </a:p>
          <a:p>
            <a:pPr marL="0" indent="0">
              <a:buFont typeface="Arial" panose="020B0604020202020204" pitchFamily="34" charset="0"/>
              <a:buNone/>
            </a:pPr>
            <a:endParaRPr kumimoji="1" lang="en-US" altLang="ja-JP" dirty="0"/>
          </a:p>
          <a:p>
            <a:pPr marL="171450" indent="-171450">
              <a:buFont typeface="Arial" panose="020B0604020202020204" pitchFamily="34" charset="0"/>
              <a:buChar char="•"/>
            </a:pPr>
            <a:r>
              <a:rPr kumimoji="1" lang="ja-JP" altLang="en-US" dirty="0"/>
              <a:t>そのようなことから、ライフライン寸断時の迅速な安否確認を課題としてその解決に向けて動き始めたところ。</a:t>
            </a:r>
          </a:p>
        </p:txBody>
      </p:sp>
      <p:sp>
        <p:nvSpPr>
          <p:cNvPr id="4" name="スライド番号プレースホルダー 3"/>
          <p:cNvSpPr>
            <a:spLocks noGrp="1"/>
          </p:cNvSpPr>
          <p:nvPr>
            <p:ph type="sldNum" sz="quarter" idx="5"/>
          </p:nvPr>
        </p:nvSpPr>
        <p:spPr/>
        <p:txBody>
          <a:bodyPr/>
          <a:lstStyle/>
          <a:p>
            <a:fld id="{B3CF116E-20B5-488E-B72C-6925F0AD3D02}" type="slidenum">
              <a:rPr kumimoji="1" lang="ja-JP" altLang="en-US" smtClean="0"/>
              <a:t>4</a:t>
            </a:fld>
            <a:endParaRPr kumimoji="1" lang="ja-JP" altLang="en-US"/>
          </a:p>
        </p:txBody>
      </p:sp>
    </p:spTree>
    <p:extLst>
      <p:ext uri="{BB962C8B-B14F-4D97-AF65-F5344CB8AC3E}">
        <p14:creationId xmlns:p14="http://schemas.microsoft.com/office/powerpoint/2010/main" val="1417467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使用時間：１分</a:t>
            </a:r>
            <a:r>
              <a:rPr kumimoji="1" lang="en-US" altLang="ja-JP" dirty="0"/>
              <a:t>】</a:t>
            </a:r>
            <a:endParaRPr kumimoji="1" lang="ja-JP" altLang="en-US" dirty="0"/>
          </a:p>
          <a:p>
            <a:pPr marL="171450" indent="-171450">
              <a:buFont typeface="Arial" panose="020B0604020202020204" pitchFamily="34" charset="0"/>
              <a:buChar char="•"/>
            </a:pPr>
            <a:r>
              <a:rPr kumimoji="1" lang="ja-JP" altLang="en-US" dirty="0"/>
              <a:t>まず、ライフライン寸断時の通信手段の確保として、内閣府が実証実験を行う「</a:t>
            </a:r>
            <a:r>
              <a:rPr kumimoji="1" lang="en-US" altLang="ja-JP" dirty="0"/>
              <a:t>Q-ANPI</a:t>
            </a:r>
            <a:r>
              <a:rPr kumimoji="1" lang="ja-JP" altLang="en-US" dirty="0"/>
              <a:t>」を配備することとした。</a:t>
            </a:r>
            <a:endParaRPr kumimoji="1" lang="en-US" altLang="ja-JP" dirty="0"/>
          </a:p>
          <a:p>
            <a:pPr marL="0" indent="0">
              <a:buFont typeface="Arial" panose="020B0604020202020204" pitchFamily="34" charset="0"/>
              <a:buNone/>
            </a:pPr>
            <a:endParaRPr kumimoji="1" lang="en-US" altLang="ja-JP" dirty="0"/>
          </a:p>
          <a:p>
            <a:pPr marL="171450" indent="-171450">
              <a:buFont typeface="Arial" panose="020B0604020202020204" pitchFamily="34" charset="0"/>
              <a:buChar char="•"/>
            </a:pPr>
            <a:r>
              <a:rPr kumimoji="1" lang="ja-JP" altLang="en-US" dirty="0"/>
              <a:t>「</a:t>
            </a:r>
            <a:r>
              <a:rPr kumimoji="1" lang="en-US" altLang="ja-JP" dirty="0"/>
              <a:t>Q-ANPI</a:t>
            </a:r>
            <a:r>
              <a:rPr kumimoji="1" lang="ja-JP" altLang="en-US" dirty="0"/>
              <a:t>」とは、準天頂衛星「みちびき」を活用し、ライフライン寸断時においても、衛星通信により</a:t>
            </a:r>
            <a:r>
              <a:rPr lang="ja-JP" altLang="en-US" sz="1200" dirty="0">
                <a:solidFill>
                  <a:schemeClr val="accent2"/>
                </a:solidFill>
                <a:latin typeface="+mj-ea"/>
                <a:ea typeface="+mj-ea"/>
              </a:rPr>
              <a:t>地方自治体等の防災機関に安否情報を伝達するサービス。</a:t>
            </a:r>
            <a:endParaRPr lang="en-US" altLang="ja-JP" sz="1200" dirty="0">
              <a:solidFill>
                <a:schemeClr val="accent2"/>
              </a:solidFill>
              <a:latin typeface="+mj-ea"/>
              <a:ea typeface="+mj-ea"/>
            </a:endParaRPr>
          </a:p>
          <a:p>
            <a:pPr marL="0" indent="0">
              <a:buFont typeface="Arial" panose="020B0604020202020204" pitchFamily="34" charset="0"/>
              <a:buNone/>
            </a:pPr>
            <a:endParaRPr lang="en-US" altLang="ja-JP" sz="1200" dirty="0">
              <a:solidFill>
                <a:schemeClr val="accent2"/>
              </a:solidFill>
              <a:latin typeface="+mj-ea"/>
              <a:ea typeface="+mj-ea"/>
            </a:endParaRPr>
          </a:p>
          <a:p>
            <a:pPr marL="171450" indent="-171450">
              <a:buFont typeface="Arial" panose="020B0604020202020204" pitchFamily="34" charset="0"/>
              <a:buChar char="•"/>
            </a:pPr>
            <a:r>
              <a:rPr kumimoji="1" lang="ja-JP" altLang="en-US" sz="1200" dirty="0">
                <a:solidFill>
                  <a:schemeClr val="accent2"/>
                </a:solidFill>
                <a:latin typeface="+mj-ea"/>
                <a:ea typeface="+mj-ea"/>
              </a:rPr>
              <a:t>近親者等が、内閣府の専用サイトで被災者の電話番号を入力・検索することにより、避難状況の確認もできる。自治体・被災者家族相互にとって「迅速な安否確認」が可能となる方法の一つ。</a:t>
            </a:r>
            <a:endParaRPr kumimoji="1" lang="ja-JP" altLang="en-US" dirty="0"/>
          </a:p>
        </p:txBody>
      </p:sp>
      <p:sp>
        <p:nvSpPr>
          <p:cNvPr id="4" name="スライド番号プレースホルダー 3"/>
          <p:cNvSpPr>
            <a:spLocks noGrp="1"/>
          </p:cNvSpPr>
          <p:nvPr>
            <p:ph type="sldNum" sz="quarter" idx="5"/>
          </p:nvPr>
        </p:nvSpPr>
        <p:spPr/>
        <p:txBody>
          <a:bodyPr/>
          <a:lstStyle/>
          <a:p>
            <a:fld id="{B3CF116E-20B5-488E-B72C-6925F0AD3D02}" type="slidenum">
              <a:rPr kumimoji="1" lang="ja-JP" altLang="en-US" smtClean="0"/>
              <a:t>5</a:t>
            </a:fld>
            <a:endParaRPr kumimoji="1" lang="ja-JP" altLang="en-US"/>
          </a:p>
        </p:txBody>
      </p:sp>
    </p:spTree>
    <p:extLst>
      <p:ext uri="{BB962C8B-B14F-4D97-AF65-F5344CB8AC3E}">
        <p14:creationId xmlns:p14="http://schemas.microsoft.com/office/powerpoint/2010/main" val="1566275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使用時間：２分</a:t>
            </a:r>
            <a:r>
              <a:rPr kumimoji="1" lang="en-US" altLang="ja-JP" dirty="0"/>
              <a:t>】</a:t>
            </a:r>
            <a:endParaRPr kumimoji="1" lang="ja-JP" altLang="en-US" dirty="0"/>
          </a:p>
          <a:p>
            <a:pPr marL="171450" indent="-171450">
              <a:buFont typeface="Arial" panose="020B0604020202020204" pitchFamily="34" charset="0"/>
              <a:buChar char="•"/>
            </a:pPr>
            <a:r>
              <a:rPr kumimoji="1" lang="ja-JP" altLang="en-US" dirty="0"/>
              <a:t>「</a:t>
            </a:r>
            <a:r>
              <a:rPr kumimoji="1" lang="en-US" altLang="ja-JP" dirty="0"/>
              <a:t>Q-ANPI</a:t>
            </a:r>
            <a:r>
              <a:rPr kumimoji="1" lang="ja-JP" altLang="en-US" dirty="0"/>
              <a:t>」も電源が無ければ動かず、更に精密機器であることから、トヨタ自動車九州株式会社の開発された「ハイブリッドカー用電源キット　</a:t>
            </a:r>
            <a:r>
              <a:rPr kumimoji="1" lang="en-US" altLang="ja-JP" dirty="0"/>
              <a:t>Re-Q</a:t>
            </a:r>
            <a:r>
              <a:rPr kumimoji="1" lang="ja-JP" altLang="en-US" dirty="0"/>
              <a:t>」を活用することとした。</a:t>
            </a:r>
            <a:endParaRPr kumimoji="1" lang="en-US" altLang="ja-JP" dirty="0"/>
          </a:p>
          <a:p>
            <a:pPr marL="0" indent="0">
              <a:buFont typeface="Arial" panose="020B0604020202020204" pitchFamily="34" charset="0"/>
              <a:buNone/>
            </a:pPr>
            <a:endParaRPr kumimoji="1" lang="en-US" altLang="ja-JP" dirty="0"/>
          </a:p>
          <a:p>
            <a:pPr marL="171450" indent="-171450">
              <a:buFont typeface="Arial" panose="020B0604020202020204" pitchFamily="34" charset="0"/>
              <a:buChar char="•"/>
            </a:pPr>
            <a:r>
              <a:rPr kumimoji="1" lang="ja-JP" altLang="en-US" dirty="0"/>
              <a:t>トヨタ自動車九州株式会社の「</a:t>
            </a:r>
            <a:r>
              <a:rPr kumimoji="1" lang="en-US" altLang="ja-JP" dirty="0"/>
              <a:t>Re-Q</a:t>
            </a:r>
            <a:r>
              <a:rPr kumimoji="1" lang="ja-JP" altLang="en-US" dirty="0"/>
              <a:t>」と、本市にて配備を進めている「</a:t>
            </a:r>
            <a:r>
              <a:rPr kumimoji="1" lang="en-US" altLang="ja-JP" dirty="0"/>
              <a:t>Q-ANPI</a:t>
            </a:r>
            <a:r>
              <a:rPr kumimoji="1" lang="ja-JP" altLang="en-US" dirty="0"/>
              <a:t>」を併せて活用する実証実験を実施することした。</a:t>
            </a:r>
            <a:endParaRPr kumimoji="1" lang="en-US" altLang="ja-JP" dirty="0"/>
          </a:p>
          <a:p>
            <a:pPr marL="0" indent="0">
              <a:buFont typeface="Arial" panose="020B0604020202020204" pitchFamily="34" charset="0"/>
              <a:buNone/>
            </a:pPr>
            <a:endParaRPr kumimoji="1" lang="en-US" altLang="ja-JP" dirty="0"/>
          </a:p>
        </p:txBody>
      </p:sp>
      <p:sp>
        <p:nvSpPr>
          <p:cNvPr id="4" name="スライド番号プレースホルダー 3"/>
          <p:cNvSpPr>
            <a:spLocks noGrp="1"/>
          </p:cNvSpPr>
          <p:nvPr>
            <p:ph type="sldNum" sz="quarter" idx="5"/>
          </p:nvPr>
        </p:nvSpPr>
        <p:spPr/>
        <p:txBody>
          <a:bodyPr/>
          <a:lstStyle/>
          <a:p>
            <a:fld id="{B3CF116E-20B5-488E-B72C-6925F0AD3D02}" type="slidenum">
              <a:rPr kumimoji="1" lang="ja-JP" altLang="en-US" smtClean="0"/>
              <a:t>6</a:t>
            </a:fld>
            <a:endParaRPr kumimoji="1" lang="ja-JP" altLang="en-US"/>
          </a:p>
        </p:txBody>
      </p:sp>
    </p:spTree>
    <p:extLst>
      <p:ext uri="{BB962C8B-B14F-4D97-AF65-F5344CB8AC3E}">
        <p14:creationId xmlns:p14="http://schemas.microsoft.com/office/powerpoint/2010/main" val="3551613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使用時間：</a:t>
            </a:r>
            <a:r>
              <a:rPr kumimoji="1" lang="en-US" altLang="ja-JP" dirty="0"/>
              <a:t>1</a:t>
            </a:r>
            <a:r>
              <a:rPr kumimoji="1" lang="ja-JP" altLang="en-US" dirty="0"/>
              <a:t>分</a:t>
            </a:r>
            <a:r>
              <a:rPr kumimoji="1" lang="en-US" altLang="ja-JP" dirty="0"/>
              <a:t>】</a:t>
            </a:r>
            <a:endParaRPr kumimoji="1" lang="ja-JP" altLang="en-US" dirty="0"/>
          </a:p>
          <a:p>
            <a:pPr marL="171450" indent="-171450">
              <a:buFont typeface="Arial" panose="020B0604020202020204" pitchFamily="34" charset="0"/>
              <a:buChar char="•"/>
            </a:pPr>
            <a:r>
              <a:rPr kumimoji="1" lang="ja-JP" altLang="en-US" dirty="0"/>
              <a:t>実証実験の実施に際しては、八代市・トヨタ自動車九州株式会社に加え、株式会社</a:t>
            </a:r>
            <a:r>
              <a:rPr kumimoji="1" lang="en-US" altLang="ja-JP" dirty="0"/>
              <a:t>SUNABACO</a:t>
            </a:r>
            <a:r>
              <a:rPr kumimoji="1" lang="ja-JP" altLang="en-US" dirty="0"/>
              <a:t>にご協力いただくこととし、本年</a:t>
            </a:r>
            <a:r>
              <a:rPr kumimoji="1" lang="en-US" altLang="ja-JP" dirty="0"/>
              <a:t>6</a:t>
            </a:r>
            <a:r>
              <a:rPr kumimoji="1" lang="ja-JP" altLang="en-US" dirty="0"/>
              <a:t>月</a:t>
            </a:r>
            <a:r>
              <a:rPr kumimoji="1" lang="en-US" altLang="ja-JP" dirty="0"/>
              <a:t>30</a:t>
            </a:r>
            <a:r>
              <a:rPr kumimoji="1" lang="ja-JP" altLang="en-US" dirty="0"/>
              <a:t>日に</a:t>
            </a:r>
            <a:r>
              <a:rPr kumimoji="1" lang="en-US" altLang="ja-JP" dirty="0"/>
              <a:t>3</a:t>
            </a:r>
            <a:r>
              <a:rPr kumimoji="1" lang="ja-JP" altLang="en-US" dirty="0"/>
              <a:t>者で協定を締結し実証実験を連携してスタート。</a:t>
            </a:r>
          </a:p>
        </p:txBody>
      </p:sp>
      <p:sp>
        <p:nvSpPr>
          <p:cNvPr id="4" name="スライド番号プレースホルダー 3"/>
          <p:cNvSpPr>
            <a:spLocks noGrp="1"/>
          </p:cNvSpPr>
          <p:nvPr>
            <p:ph type="sldNum" sz="quarter" idx="5"/>
          </p:nvPr>
        </p:nvSpPr>
        <p:spPr/>
        <p:txBody>
          <a:bodyPr/>
          <a:lstStyle/>
          <a:p>
            <a:fld id="{B3CF116E-20B5-488E-B72C-6925F0AD3D02}" type="slidenum">
              <a:rPr kumimoji="1" lang="ja-JP" altLang="en-US" smtClean="0"/>
              <a:t>7</a:t>
            </a:fld>
            <a:endParaRPr kumimoji="1" lang="ja-JP" altLang="en-US"/>
          </a:p>
        </p:txBody>
      </p:sp>
    </p:spTree>
    <p:extLst>
      <p:ext uri="{BB962C8B-B14F-4D97-AF65-F5344CB8AC3E}">
        <p14:creationId xmlns:p14="http://schemas.microsoft.com/office/powerpoint/2010/main" val="578228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使用時間：</a:t>
            </a:r>
            <a:r>
              <a:rPr kumimoji="1" lang="en-US" altLang="ja-JP" dirty="0"/>
              <a:t>1</a:t>
            </a:r>
            <a:r>
              <a:rPr kumimoji="1" lang="ja-JP" altLang="en-US" dirty="0"/>
              <a:t>分</a:t>
            </a:r>
            <a:r>
              <a:rPr kumimoji="1" lang="en-US" altLang="ja-JP" dirty="0"/>
              <a:t>】</a:t>
            </a:r>
            <a:endParaRPr kumimoji="1" lang="ja-JP" altLang="en-US" dirty="0"/>
          </a:p>
          <a:p>
            <a:pPr marL="171450" indent="-171450">
              <a:buFont typeface="Arial" panose="020B0604020202020204" pitchFamily="34" charset="0"/>
              <a:buChar char="•"/>
            </a:pPr>
            <a:r>
              <a:rPr kumimoji="1" lang="ja-JP" altLang="en-US" dirty="0"/>
              <a:t>まず、孤立集落が見込まれる山間地（坂本地域）において、機器の稼働実験を実施。</a:t>
            </a:r>
            <a:endParaRPr kumimoji="1" lang="en-US" altLang="ja-JP" dirty="0"/>
          </a:p>
          <a:p>
            <a:pPr marL="0" indent="0">
              <a:buFont typeface="Arial" panose="020B0604020202020204" pitchFamily="34" charset="0"/>
              <a:buNone/>
            </a:pPr>
            <a:endParaRPr kumimoji="1" lang="en-US" altLang="ja-JP" dirty="0"/>
          </a:p>
          <a:p>
            <a:pPr marL="171450" indent="-171450">
              <a:buFont typeface="Arial" panose="020B0604020202020204" pitchFamily="34" charset="0"/>
              <a:buChar char="•"/>
            </a:pPr>
            <a:r>
              <a:rPr kumimoji="1" lang="ja-JP" altLang="en-US" dirty="0"/>
              <a:t>「</a:t>
            </a:r>
            <a:r>
              <a:rPr kumimoji="1" lang="en-US" altLang="ja-JP" dirty="0"/>
              <a:t>Re-Q</a:t>
            </a:r>
            <a:r>
              <a:rPr kumimoji="1" lang="ja-JP" altLang="en-US" dirty="0"/>
              <a:t>」から「</a:t>
            </a:r>
            <a:r>
              <a:rPr kumimoji="1" lang="en-US" altLang="ja-JP" dirty="0"/>
              <a:t>Q-ANPI</a:t>
            </a:r>
            <a:r>
              <a:rPr kumimoji="1" lang="ja-JP" altLang="en-US" dirty="0"/>
              <a:t>」へ電力供給を行い、安否情報が、近親者・災害対策本部において確認することができるか確認をした。（結果：成功）</a:t>
            </a:r>
            <a:endParaRPr kumimoji="1" lang="en-US" altLang="ja-JP" dirty="0"/>
          </a:p>
          <a:p>
            <a:pPr marL="0" indent="0">
              <a:buFont typeface="Arial" panose="020B0604020202020204" pitchFamily="34" charset="0"/>
              <a:buNone/>
            </a:pPr>
            <a:endParaRPr kumimoji="1" lang="en-US" altLang="ja-JP" dirty="0"/>
          </a:p>
          <a:p>
            <a:pPr marL="171450" indent="-171450">
              <a:buFont typeface="Arial" panose="020B0604020202020204" pitchFamily="34" charset="0"/>
              <a:buChar char="•"/>
            </a:pPr>
            <a:r>
              <a:rPr kumimoji="1" lang="ja-JP" altLang="en-US" dirty="0"/>
              <a:t>また、「</a:t>
            </a:r>
            <a:r>
              <a:rPr kumimoji="1" lang="en-US" altLang="ja-JP" dirty="0"/>
              <a:t>Q-ANPI</a:t>
            </a:r>
            <a:r>
              <a:rPr kumimoji="1" lang="ja-JP" altLang="en-US" dirty="0"/>
              <a:t>」のスマホ</a:t>
            </a:r>
            <a:r>
              <a:rPr kumimoji="1" lang="en-US" altLang="ja-JP" dirty="0"/>
              <a:t>DE</a:t>
            </a:r>
            <a:r>
              <a:rPr kumimoji="1" lang="ja-JP" altLang="en-US" dirty="0"/>
              <a:t>リレー機能を山間部等の孤立が想定される地域で活用するため、今後はドローン等を活用した実証実験も実施する。</a:t>
            </a:r>
            <a:endParaRPr kumimoji="1" lang="en-US" altLang="ja-JP" dirty="0"/>
          </a:p>
        </p:txBody>
      </p:sp>
      <p:sp>
        <p:nvSpPr>
          <p:cNvPr id="4" name="スライド番号プレースホルダー 3"/>
          <p:cNvSpPr>
            <a:spLocks noGrp="1"/>
          </p:cNvSpPr>
          <p:nvPr>
            <p:ph type="sldNum" sz="quarter" idx="5"/>
          </p:nvPr>
        </p:nvSpPr>
        <p:spPr/>
        <p:txBody>
          <a:bodyPr/>
          <a:lstStyle/>
          <a:p>
            <a:fld id="{B3CF116E-20B5-488E-B72C-6925F0AD3D02}" type="slidenum">
              <a:rPr kumimoji="1" lang="ja-JP" altLang="en-US" smtClean="0"/>
              <a:t>8</a:t>
            </a:fld>
            <a:endParaRPr kumimoji="1" lang="ja-JP" altLang="en-US"/>
          </a:p>
        </p:txBody>
      </p:sp>
    </p:spTree>
    <p:extLst>
      <p:ext uri="{BB962C8B-B14F-4D97-AF65-F5344CB8AC3E}">
        <p14:creationId xmlns:p14="http://schemas.microsoft.com/office/powerpoint/2010/main" val="1652874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使用時間：</a:t>
            </a:r>
            <a:r>
              <a:rPr kumimoji="1" lang="en-US" altLang="ja-JP" dirty="0"/>
              <a:t>30</a:t>
            </a:r>
            <a:r>
              <a:rPr kumimoji="1" lang="ja-JP" altLang="en-US" dirty="0"/>
              <a:t>秒</a:t>
            </a:r>
            <a:r>
              <a:rPr kumimoji="1" lang="en-US" altLang="ja-JP"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a:t>また、「</a:t>
            </a:r>
            <a:r>
              <a:rPr kumimoji="1" lang="en-US" altLang="ja-JP" dirty="0"/>
              <a:t>Q-ANPI</a:t>
            </a:r>
            <a:r>
              <a:rPr kumimoji="1" lang="ja-JP" altLang="en-US" dirty="0"/>
              <a:t>」及び「</a:t>
            </a:r>
            <a:r>
              <a:rPr kumimoji="1" lang="en-US" altLang="ja-JP" dirty="0"/>
              <a:t>Re-Q</a:t>
            </a:r>
            <a:r>
              <a:rPr kumimoji="1" lang="ja-JP" altLang="en-US" dirty="0"/>
              <a:t>」を活用した防災訓練を実施。</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a:t>先週</a:t>
            </a:r>
            <a:r>
              <a:rPr kumimoji="1" lang="en-US" altLang="ja-JP" dirty="0"/>
              <a:t>10</a:t>
            </a:r>
            <a:r>
              <a:rPr kumimoji="1" lang="ja-JP" altLang="en-US" dirty="0"/>
              <a:t>月</a:t>
            </a:r>
            <a:r>
              <a:rPr kumimoji="1" lang="en-US" altLang="ja-JP" dirty="0"/>
              <a:t>30</a:t>
            </a:r>
            <a:r>
              <a:rPr kumimoji="1" lang="ja-JP" altLang="en-US" dirty="0"/>
              <a:t>日（土）に開催した「住民参加型防災訓練」においては、「</a:t>
            </a:r>
            <a:r>
              <a:rPr kumimoji="1" lang="en-US" altLang="ja-JP" dirty="0"/>
              <a:t>Re-Q</a:t>
            </a:r>
            <a:r>
              <a:rPr kumimoji="1" lang="ja-JP" altLang="en-US" dirty="0"/>
              <a:t>」から避難所で使う全ての電力を供給。</a:t>
            </a:r>
            <a:endParaRPr kumimoji="1" lang="en-US" altLang="ja-JP" dirty="0"/>
          </a:p>
        </p:txBody>
      </p:sp>
      <p:sp>
        <p:nvSpPr>
          <p:cNvPr id="4" name="スライド番号プレースホルダー 3"/>
          <p:cNvSpPr>
            <a:spLocks noGrp="1"/>
          </p:cNvSpPr>
          <p:nvPr>
            <p:ph type="sldNum" sz="quarter" idx="5"/>
          </p:nvPr>
        </p:nvSpPr>
        <p:spPr/>
        <p:txBody>
          <a:bodyPr/>
          <a:lstStyle/>
          <a:p>
            <a:fld id="{B3CF116E-20B5-488E-B72C-6925F0AD3D02}" type="slidenum">
              <a:rPr kumimoji="1" lang="ja-JP" altLang="en-US" smtClean="0"/>
              <a:t>9</a:t>
            </a:fld>
            <a:endParaRPr kumimoji="1" lang="ja-JP" altLang="en-US"/>
          </a:p>
        </p:txBody>
      </p:sp>
    </p:spTree>
    <p:extLst>
      <p:ext uri="{BB962C8B-B14F-4D97-AF65-F5344CB8AC3E}">
        <p14:creationId xmlns:p14="http://schemas.microsoft.com/office/powerpoint/2010/main" val="751307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6979A6-BB2F-4476-B9C3-C67557974B74}" type="datetime1">
              <a:rPr kumimoji="1" lang="ja-JP" altLang="en-US" smtClean="0"/>
              <a:t>2021/11/2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0D07F85-BD31-4647-8098-17C47E97A2FD}" type="slidenum">
              <a:rPr kumimoji="1" lang="ja-JP" altLang="en-US" smtClean="0"/>
              <a:t>‹#›</a:t>
            </a:fld>
            <a:endParaRPr kumimoji="1" lang="ja-JP" altLang="en-US"/>
          </a:p>
        </p:txBody>
      </p:sp>
    </p:spTree>
    <p:extLst>
      <p:ext uri="{BB962C8B-B14F-4D97-AF65-F5344CB8AC3E}">
        <p14:creationId xmlns:p14="http://schemas.microsoft.com/office/powerpoint/2010/main" val="2473672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9F1CB1-A699-4D4D-B5F5-082BAE2C1328}"/>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8A62B30-2B6E-4B99-8874-738867E5E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353DF0D-25B2-4F1C-BD59-2C8949730C75}"/>
              </a:ext>
            </a:extLst>
          </p:cNvPr>
          <p:cNvSpPr>
            <a:spLocks noGrp="1"/>
          </p:cNvSpPr>
          <p:nvPr>
            <p:ph type="dt" sz="half" idx="10"/>
          </p:nvPr>
        </p:nvSpPr>
        <p:spPr/>
        <p:txBody>
          <a:bodyPr/>
          <a:lstStyle/>
          <a:p>
            <a:fld id="{FB1EB8A3-0147-4444-94BB-126A2FD235B8}" type="datetimeFigureOut">
              <a:rPr kumimoji="1" lang="ja-JP" altLang="en-US" smtClean="0"/>
              <a:t>2021/11/2</a:t>
            </a:fld>
            <a:endParaRPr kumimoji="1" lang="ja-JP" altLang="en-US"/>
          </a:p>
        </p:txBody>
      </p:sp>
      <p:sp>
        <p:nvSpPr>
          <p:cNvPr id="5" name="フッター プレースホルダー 4">
            <a:extLst>
              <a:ext uri="{FF2B5EF4-FFF2-40B4-BE49-F238E27FC236}">
                <a16:creationId xmlns:a16="http://schemas.microsoft.com/office/drawing/2014/main" id="{FA574BE1-34E6-4D61-BD79-25BE2160802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341CFE3-B49F-444F-82CC-FA2B1F6DB98F}"/>
              </a:ext>
            </a:extLst>
          </p:cNvPr>
          <p:cNvSpPr>
            <a:spLocks noGrp="1"/>
          </p:cNvSpPr>
          <p:nvPr>
            <p:ph type="sldNum" sz="quarter" idx="12"/>
          </p:nvPr>
        </p:nvSpPr>
        <p:spPr/>
        <p:txBody>
          <a:bodyPr/>
          <a:lstStyle/>
          <a:p>
            <a:fld id="{AAC10845-2A17-48B3-8B2F-D881260A656A}" type="slidenum">
              <a:rPr kumimoji="1" lang="ja-JP" altLang="en-US" smtClean="0"/>
              <a:t>‹#›</a:t>
            </a:fld>
            <a:endParaRPr kumimoji="1" lang="ja-JP" altLang="en-US"/>
          </a:p>
        </p:txBody>
      </p:sp>
    </p:spTree>
    <p:extLst>
      <p:ext uri="{BB962C8B-B14F-4D97-AF65-F5344CB8AC3E}">
        <p14:creationId xmlns:p14="http://schemas.microsoft.com/office/powerpoint/2010/main" val="2626671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12FC56A-6CAE-4573-954D-C54108B79616}" type="datetime1">
              <a:rPr kumimoji="1" lang="ja-JP" altLang="en-US" smtClean="0"/>
              <a:t>2021/11/2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D07F85-BD31-4647-8098-17C47E97A2FD}" type="slidenum">
              <a:rPr kumimoji="1" lang="ja-JP" altLang="en-US" smtClean="0"/>
              <a:t>‹#›</a:t>
            </a:fld>
            <a:endParaRPr kumimoji="1" lang="ja-JP" altLang="en-US"/>
          </a:p>
        </p:txBody>
      </p:sp>
    </p:spTree>
    <p:extLst>
      <p:ext uri="{BB962C8B-B14F-4D97-AF65-F5344CB8AC3E}">
        <p14:creationId xmlns:p14="http://schemas.microsoft.com/office/powerpoint/2010/main" val="39933760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2" name="正方形/長方形 31"/>
          <p:cNvSpPr/>
          <p:nvPr userDrawn="1"/>
        </p:nvSpPr>
        <p:spPr>
          <a:xfrm>
            <a:off x="12145" y="-2905"/>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Placeholder 1"/>
          <p:cNvSpPr>
            <a:spLocks noGrp="1"/>
          </p:cNvSpPr>
          <p:nvPr>
            <p:ph type="title"/>
          </p:nvPr>
        </p:nvSpPr>
        <p:spPr>
          <a:xfrm>
            <a:off x="281551"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4"/>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E914D95-31AB-4548-92B2-D8DF08D0C569}" type="datetime1">
              <a:rPr lang="en-US" altLang="ja-JP" smtClean="0"/>
              <a:pPr/>
              <a:t>11/2/2021</a:t>
            </a:fld>
            <a:endParaRPr lang="en-US" dirty="0"/>
          </a:p>
        </p:txBody>
      </p:sp>
      <p:sp>
        <p:nvSpPr>
          <p:cNvPr id="5" name="Footer Placeholder 4"/>
          <p:cNvSpPr>
            <a:spLocks noGrp="1"/>
          </p:cNvSpPr>
          <p:nvPr>
            <p:ph type="ftr" sz="quarter" idx="3"/>
          </p:nvPr>
        </p:nvSpPr>
        <p:spPr>
          <a:xfrm>
            <a:off x="677335" y="6041364"/>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173997" y="6256909"/>
            <a:ext cx="683339" cy="365125"/>
          </a:xfrm>
          <a:prstGeom prst="rect">
            <a:avLst/>
          </a:prstGeom>
        </p:spPr>
        <p:txBody>
          <a:bodyPr vert="horz" lIns="91440" tIns="45720" rIns="91440" bIns="45720" rtlCol="0" anchor="ctr"/>
          <a:lstStyle>
            <a:lvl1pPr algn="r">
              <a:defRPr sz="2000">
                <a:solidFill>
                  <a:schemeClr val="bg1"/>
                </a:solidFill>
              </a:defRPr>
            </a:lvl1pPr>
          </a:lstStyle>
          <a:p>
            <a:fld id="{D57F1E4F-1CFF-5643-939E-217C01CDF565}" type="slidenum">
              <a:rPr lang="en-US" smtClean="0"/>
              <a:pPr/>
              <a:t>‹#›</a:t>
            </a:fld>
            <a:endParaRPr lang="en-US" dirty="0"/>
          </a:p>
        </p:txBody>
      </p:sp>
      <p:sp>
        <p:nvSpPr>
          <p:cNvPr id="30" name="フローチャート: 処理 29"/>
          <p:cNvSpPr/>
          <p:nvPr userDrawn="1"/>
        </p:nvSpPr>
        <p:spPr>
          <a:xfrm>
            <a:off x="177422" y="199325"/>
            <a:ext cx="2006223" cy="369332"/>
          </a:xfrm>
          <a:prstGeom prst="flowChart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31" name="直角三角形 30"/>
          <p:cNvSpPr/>
          <p:nvPr userDrawn="1"/>
        </p:nvSpPr>
        <p:spPr>
          <a:xfrm>
            <a:off x="2173770" y="199325"/>
            <a:ext cx="532263" cy="36933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8" name="正方形/長方形 7"/>
          <p:cNvSpPr/>
          <p:nvPr userDrawn="1"/>
        </p:nvSpPr>
        <p:spPr>
          <a:xfrm>
            <a:off x="177420" y="480139"/>
            <a:ext cx="11736000" cy="936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7" name="図 6"/>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97495" y="32745"/>
            <a:ext cx="858735" cy="758827"/>
          </a:xfrm>
          <a:prstGeom prst="rect">
            <a:avLst/>
          </a:prstGeom>
        </p:spPr>
      </p:pic>
      <p:sp>
        <p:nvSpPr>
          <p:cNvPr id="29" name="テキスト ボックス 28"/>
          <p:cNvSpPr txBox="1"/>
          <p:nvPr userDrawn="1"/>
        </p:nvSpPr>
        <p:spPr>
          <a:xfrm>
            <a:off x="10860498" y="48483"/>
            <a:ext cx="1112805" cy="461665"/>
          </a:xfrm>
          <a:prstGeom prst="rect">
            <a:avLst/>
          </a:prstGeom>
          <a:noFill/>
        </p:spPr>
        <p:txBody>
          <a:bodyPr wrap="none" rtlCol="0">
            <a:spAutoFit/>
          </a:bodyPr>
          <a:lstStyle/>
          <a:p>
            <a:r>
              <a:rPr kumimoji="1" lang="ja-JP" altLang="en-US" sz="2400" b="1" dirty="0">
                <a:latin typeface="HGｺﾞｼｯｸM" panose="020B0609000000000000" pitchFamily="49" charset="-128"/>
                <a:ea typeface="HGｺﾞｼｯｸM" panose="020B0609000000000000" pitchFamily="49" charset="-128"/>
              </a:rPr>
              <a:t>八代市</a:t>
            </a:r>
          </a:p>
        </p:txBody>
      </p:sp>
    </p:spTree>
    <p:extLst>
      <p:ext uri="{BB962C8B-B14F-4D97-AF65-F5344CB8AC3E}">
        <p14:creationId xmlns:p14="http://schemas.microsoft.com/office/powerpoint/2010/main" val="1625477773"/>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Lst>
  <p:hf hdr="0" ftr="0" dt="0"/>
  <p:txStyles>
    <p:titleStyle>
      <a:lvl1pPr algn="l" defTabSz="457200" rtl="0" eaLnBrk="1" latinLnBrk="0" hangingPunct="1">
        <a:spcBef>
          <a:spcPct val="0"/>
        </a:spcBef>
        <a:buNone/>
        <a:defRPr kumimoji="1" sz="3600" kern="1200">
          <a:solidFill>
            <a:schemeClr val="accent2">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63FEBD01-D6FB-4EF6-A99D-D3902CA28046}"/>
              </a:ext>
            </a:extLst>
          </p:cNvPr>
          <p:cNvSpPr txBox="1">
            <a:spLocks/>
          </p:cNvSpPr>
          <p:nvPr/>
        </p:nvSpPr>
        <p:spPr>
          <a:xfrm>
            <a:off x="828987" y="484264"/>
            <a:ext cx="10534025" cy="3282847"/>
          </a:xfrm>
          <a:prstGeom prst="rect">
            <a:avLst/>
          </a:prstGeom>
          <a:noFill/>
        </p:spPr>
        <p:txBody>
          <a:bodyPr vert="horz" lIns="91440" tIns="45720" rIns="91440" bIns="45720" rtlCol="0" anchor="ctr" anchorCtr="1">
            <a:normAutofit/>
          </a:bodyPr>
          <a:lstStyle>
            <a:lvl1pPr algn="l" defTabSz="457200" rtl="0" eaLnBrk="1" latinLnBrk="0" hangingPunct="1">
              <a:spcBef>
                <a:spcPct val="0"/>
              </a:spcBef>
              <a:buNone/>
              <a:defRPr kumimoji="1" sz="3600" kern="1200">
                <a:solidFill>
                  <a:schemeClr val="accent2">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lnSpc>
                <a:spcPts val="6800"/>
              </a:lnSpc>
            </a:pPr>
            <a:r>
              <a:rPr lang="ja-JP" altLang="en-US" sz="4800" b="1" dirty="0">
                <a:solidFill>
                  <a:schemeClr val="tx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衛星安否確認サービス「</a:t>
            </a:r>
            <a:r>
              <a:rPr lang="en-US" altLang="ja-JP" sz="4800" b="1" dirty="0">
                <a:solidFill>
                  <a:schemeClr val="tx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Q-ANPI</a:t>
            </a:r>
            <a:r>
              <a:rPr lang="ja-JP" altLang="en-US" sz="4800" b="1" dirty="0">
                <a:solidFill>
                  <a:schemeClr val="tx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endParaRPr lang="en-US" altLang="ja-JP" sz="4800" b="1" dirty="0">
              <a:solidFill>
                <a:schemeClr val="tx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a:p>
            <a:pPr algn="ctr">
              <a:lnSpc>
                <a:spcPts val="6800"/>
              </a:lnSpc>
            </a:pPr>
            <a:r>
              <a:rPr lang="ja-JP" altLang="en-US" sz="4800" b="1" dirty="0">
                <a:solidFill>
                  <a:schemeClr val="tx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ハイブリッドカー用電源キット「</a:t>
            </a:r>
            <a:r>
              <a:rPr lang="en-US" altLang="ja-JP" sz="4800" b="1" dirty="0">
                <a:solidFill>
                  <a:schemeClr val="tx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Re-Q</a:t>
            </a:r>
            <a:r>
              <a:rPr lang="ja-JP" altLang="en-US" sz="4800" b="1" dirty="0">
                <a:solidFill>
                  <a:schemeClr val="tx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」の活用</a:t>
            </a:r>
            <a:endParaRPr lang="en-US" altLang="ja-JP" sz="4800" b="1" dirty="0">
              <a:solidFill>
                <a:schemeClr val="tx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3" name="タイトル 1">
            <a:extLst>
              <a:ext uri="{FF2B5EF4-FFF2-40B4-BE49-F238E27FC236}">
                <a16:creationId xmlns:a16="http://schemas.microsoft.com/office/drawing/2014/main" id="{CE3D5AEA-F3E5-4C78-A0FE-6C4D28FA2E80}"/>
              </a:ext>
            </a:extLst>
          </p:cNvPr>
          <p:cNvSpPr txBox="1">
            <a:spLocks/>
          </p:cNvSpPr>
          <p:nvPr/>
        </p:nvSpPr>
        <p:spPr>
          <a:xfrm>
            <a:off x="1444978" y="4970437"/>
            <a:ext cx="9302044" cy="1558978"/>
          </a:xfrm>
          <a:prstGeom prst="rect">
            <a:avLst/>
          </a:prstGeom>
          <a:noFill/>
        </p:spPr>
        <p:txBody>
          <a:bodyPr vert="horz" lIns="91440" tIns="45720" rIns="91440" bIns="45720" rtlCol="0" anchor="ctr" anchorCtr="1">
            <a:normAutofit/>
          </a:bodyPr>
          <a:lstStyle>
            <a:lvl1pPr algn="l" defTabSz="457200" rtl="0" eaLnBrk="1" latinLnBrk="0" hangingPunct="1">
              <a:spcBef>
                <a:spcPct val="0"/>
              </a:spcBef>
              <a:buNone/>
              <a:defRPr kumimoji="1" sz="3600" kern="1200">
                <a:solidFill>
                  <a:schemeClr val="accent2">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lang="ja-JP" altLang="en-US" b="1" dirty="0">
                <a:solidFill>
                  <a:schemeClr val="tx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八代市</a:t>
            </a:r>
          </a:p>
        </p:txBody>
      </p:sp>
    </p:spTree>
    <p:extLst>
      <p:ext uri="{BB962C8B-B14F-4D97-AF65-F5344CB8AC3E}">
        <p14:creationId xmlns:p14="http://schemas.microsoft.com/office/powerpoint/2010/main" val="1795846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4711696-A0CA-4911-BE02-D271300A89AE}"/>
              </a:ext>
            </a:extLst>
          </p:cNvPr>
          <p:cNvSpPr>
            <a:spLocks noGrp="1"/>
          </p:cNvSpPr>
          <p:nvPr>
            <p:ph type="sldNum" sz="quarter" idx="12"/>
          </p:nvPr>
        </p:nvSpPr>
        <p:spPr/>
        <p:txBody>
          <a:bodyPr/>
          <a:lstStyle/>
          <a:p>
            <a:fld id="{AAC10845-2A17-48B3-8B2F-D881260A656A}" type="slidenum">
              <a:rPr kumimoji="1" lang="ja-JP" altLang="en-US" smtClean="0"/>
              <a:t>10</a:t>
            </a:fld>
            <a:endParaRPr kumimoji="1" lang="ja-JP" altLang="en-US"/>
          </a:p>
        </p:txBody>
      </p:sp>
      <p:sp>
        <p:nvSpPr>
          <p:cNvPr id="5" name="タイトル 1">
            <a:extLst>
              <a:ext uri="{FF2B5EF4-FFF2-40B4-BE49-F238E27FC236}">
                <a16:creationId xmlns:a16="http://schemas.microsoft.com/office/drawing/2014/main" id="{16736CEF-C209-462E-A26C-C2EC3285F79C}"/>
              </a:ext>
            </a:extLst>
          </p:cNvPr>
          <p:cNvSpPr txBox="1">
            <a:spLocks/>
          </p:cNvSpPr>
          <p:nvPr/>
        </p:nvSpPr>
        <p:spPr>
          <a:xfrm>
            <a:off x="3019778" y="75619"/>
            <a:ext cx="6152444" cy="413207"/>
          </a:xfrm>
          <a:prstGeom prst="rect">
            <a:avLst/>
          </a:prstGeom>
        </p:spPr>
        <p:txBody>
          <a:bodyPr>
            <a:noAutofit/>
          </a:bodyPr>
          <a:lstStyle>
            <a:lvl1pPr algn="l" defTabSz="457200" rtl="0" eaLnBrk="1" latinLnBrk="0" hangingPunct="1">
              <a:spcBef>
                <a:spcPct val="0"/>
              </a:spcBef>
              <a:buNone/>
              <a:defRPr kumimoji="1" sz="3600" kern="1200">
                <a:solidFill>
                  <a:schemeClr val="accent2">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400" dirty="0">
                <a:latin typeface="HGPｺﾞｼｯｸE" panose="020B0900000000000000" pitchFamily="50" charset="-128"/>
                <a:ea typeface="HGPｺﾞｼｯｸE" panose="020B0900000000000000" pitchFamily="50" charset="-128"/>
              </a:rPr>
              <a:t>まとめ</a:t>
            </a:r>
          </a:p>
        </p:txBody>
      </p:sp>
      <p:pic>
        <p:nvPicPr>
          <p:cNvPr id="21" name="図 20" descr="ロゴ, アイコン&#10;&#10;自動的に生成された説明">
            <a:extLst>
              <a:ext uri="{FF2B5EF4-FFF2-40B4-BE49-F238E27FC236}">
                <a16:creationId xmlns:a16="http://schemas.microsoft.com/office/drawing/2014/main" id="{AC415C6C-A908-4A83-A050-DD3BA51166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056" y="2746361"/>
            <a:ext cx="1969160" cy="20984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正方形/長方形 23">
            <a:extLst>
              <a:ext uri="{FF2B5EF4-FFF2-40B4-BE49-F238E27FC236}">
                <a16:creationId xmlns:a16="http://schemas.microsoft.com/office/drawing/2014/main" id="{6E0D6911-0D0E-46C1-8734-1C8AB8905E0D}"/>
              </a:ext>
            </a:extLst>
          </p:cNvPr>
          <p:cNvSpPr/>
          <p:nvPr/>
        </p:nvSpPr>
        <p:spPr>
          <a:xfrm>
            <a:off x="925353" y="1582122"/>
            <a:ext cx="10341294" cy="769441"/>
          </a:xfrm>
          <a:prstGeom prst="rect">
            <a:avLst/>
          </a:prstGeom>
          <a:noFill/>
        </p:spPr>
        <p:txBody>
          <a:bodyPr wrap="none" lIns="91440" tIns="45720" rIns="91440" bIns="45720">
            <a:spAutoFit/>
          </a:bodyPr>
          <a:lstStyle/>
          <a:p>
            <a:pPr algn="ctr"/>
            <a:r>
              <a:rPr lang="ja-JP" altLang="en-US" sz="4400" b="1" cap="none" spc="0" dirty="0">
                <a:ln w="0"/>
                <a:solidFill>
                  <a:schemeClr val="accent1">
                    <a:lumMod val="75000"/>
                  </a:schemeClr>
                </a:solidFill>
                <a:effectLst>
                  <a:reflection blurRad="6350" stA="53000" endA="300" endPos="35500" dir="5400000" sy="-90000" algn="bl" rotWithShape="0"/>
                </a:effectLst>
              </a:rPr>
              <a:t>～災害に強いまちづくり推進のために～</a:t>
            </a:r>
          </a:p>
        </p:txBody>
      </p:sp>
      <p:sp>
        <p:nvSpPr>
          <p:cNvPr id="9" name="正方形/長方形 8">
            <a:extLst>
              <a:ext uri="{FF2B5EF4-FFF2-40B4-BE49-F238E27FC236}">
                <a16:creationId xmlns:a16="http://schemas.microsoft.com/office/drawing/2014/main" id="{FB20D77E-81CF-4CF1-AC41-F96646EBFC13}"/>
              </a:ext>
            </a:extLst>
          </p:cNvPr>
          <p:cNvSpPr/>
          <p:nvPr/>
        </p:nvSpPr>
        <p:spPr>
          <a:xfrm>
            <a:off x="4845790" y="5404337"/>
            <a:ext cx="1969160" cy="89623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457200"/>
            <a:r>
              <a:rPr lang="ja-JP" altLang="en-US" sz="3200" b="1" dirty="0">
                <a:ln w="0"/>
                <a:solidFill>
                  <a:schemeClr val="accent2"/>
                </a:solidFill>
                <a:latin typeface="+mj-ea"/>
                <a:ea typeface="+mj-ea"/>
              </a:rPr>
              <a:t>八代市</a:t>
            </a:r>
          </a:p>
        </p:txBody>
      </p:sp>
    </p:spTree>
    <p:extLst>
      <p:ext uri="{BB962C8B-B14F-4D97-AF65-F5344CB8AC3E}">
        <p14:creationId xmlns:p14="http://schemas.microsoft.com/office/powerpoint/2010/main" val="2410821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86DA0999-6547-4568-9091-90733D3F04EA}"/>
              </a:ext>
            </a:extLst>
          </p:cNvPr>
          <p:cNvSpPr/>
          <p:nvPr/>
        </p:nvSpPr>
        <p:spPr>
          <a:xfrm>
            <a:off x="3657600" y="1"/>
            <a:ext cx="4933244" cy="512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3200" dirty="0">
                <a:solidFill>
                  <a:schemeClr val="tx1"/>
                </a:solidFill>
                <a:latin typeface="HGPｺﾞｼｯｸE" panose="020B0900000000000000" pitchFamily="50" charset="-128"/>
                <a:ea typeface="HGPｺﾞｼｯｸE" panose="020B0900000000000000" pitchFamily="50" charset="-128"/>
              </a:rPr>
              <a:t>令和２年７月豪雨の概要</a:t>
            </a:r>
          </a:p>
        </p:txBody>
      </p:sp>
      <p:pic>
        <p:nvPicPr>
          <p:cNvPr id="4" name="図 3">
            <a:extLst>
              <a:ext uri="{FF2B5EF4-FFF2-40B4-BE49-F238E27FC236}">
                <a16:creationId xmlns:a16="http://schemas.microsoft.com/office/drawing/2014/main" id="{E9787C65-F3B7-494C-B970-90EB588C97A4}"/>
              </a:ext>
            </a:extLst>
          </p:cNvPr>
          <p:cNvPicPr>
            <a:picLocks noChangeAspect="1"/>
          </p:cNvPicPr>
          <p:nvPr/>
        </p:nvPicPr>
        <p:blipFill rotWithShape="1">
          <a:blip r:embed="rId3"/>
          <a:srcRect l="21692" t="15961" r="37399" b="19681"/>
          <a:stretch/>
        </p:blipFill>
        <p:spPr>
          <a:xfrm>
            <a:off x="5204177" y="737207"/>
            <a:ext cx="6773334" cy="5990971"/>
          </a:xfrm>
          <a:prstGeom prst="rect">
            <a:avLst/>
          </a:prstGeom>
        </p:spPr>
      </p:pic>
      <p:sp>
        <p:nvSpPr>
          <p:cNvPr id="3" name="正方形/長方形 2">
            <a:extLst>
              <a:ext uri="{FF2B5EF4-FFF2-40B4-BE49-F238E27FC236}">
                <a16:creationId xmlns:a16="http://schemas.microsoft.com/office/drawing/2014/main" id="{4CBEE569-ED75-4C4E-9A81-E01E7CAC5218}"/>
              </a:ext>
            </a:extLst>
          </p:cNvPr>
          <p:cNvSpPr/>
          <p:nvPr/>
        </p:nvSpPr>
        <p:spPr>
          <a:xfrm>
            <a:off x="124178" y="949980"/>
            <a:ext cx="5079999" cy="5778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2200" b="1" dirty="0">
                <a:solidFill>
                  <a:schemeClr val="tx1"/>
                </a:solidFill>
              </a:rPr>
              <a:t>■</a:t>
            </a:r>
            <a:r>
              <a:rPr kumimoji="1" lang="ja-JP" altLang="en-US" sz="2200" b="1" dirty="0">
                <a:solidFill>
                  <a:srgbClr val="0000CC"/>
                </a:solidFill>
              </a:rPr>
              <a:t>降雨等の状況</a:t>
            </a:r>
            <a:endParaRPr kumimoji="1" lang="en-US" altLang="ja-JP" sz="2200" b="1" dirty="0">
              <a:solidFill>
                <a:srgbClr val="0000CC"/>
              </a:solidFill>
            </a:endParaRPr>
          </a:p>
          <a:p>
            <a:r>
              <a:rPr lang="ja-JP" altLang="en-US" sz="2200" b="1" dirty="0">
                <a:solidFill>
                  <a:schemeClr val="tx1"/>
                </a:solidFill>
              </a:rPr>
              <a:t>　</a:t>
            </a:r>
            <a:r>
              <a:rPr kumimoji="1" lang="ja-JP" altLang="en-US" sz="2200" b="1" dirty="0">
                <a:solidFill>
                  <a:schemeClr val="tx1"/>
                </a:solidFill>
              </a:rPr>
              <a:t>　令和２年７月３日夜から降り出し</a:t>
            </a:r>
            <a:endParaRPr kumimoji="1" lang="en-US" altLang="ja-JP" sz="2200" b="1" dirty="0">
              <a:solidFill>
                <a:schemeClr val="tx1"/>
              </a:solidFill>
            </a:endParaRPr>
          </a:p>
          <a:p>
            <a:r>
              <a:rPr lang="ja-JP" altLang="en-US" sz="2200" b="1" dirty="0">
                <a:solidFill>
                  <a:schemeClr val="tx1"/>
                </a:solidFill>
              </a:rPr>
              <a:t>　</a:t>
            </a:r>
            <a:r>
              <a:rPr kumimoji="1" lang="ja-JP" altLang="en-US" sz="2200" b="1" dirty="0">
                <a:solidFill>
                  <a:schemeClr val="tx1"/>
                </a:solidFill>
              </a:rPr>
              <a:t>た雨は、線状降水帯を形成して降り</a:t>
            </a:r>
            <a:endParaRPr kumimoji="1" lang="en-US" altLang="ja-JP" sz="2200" b="1" dirty="0">
              <a:solidFill>
                <a:schemeClr val="tx1"/>
              </a:solidFill>
            </a:endParaRPr>
          </a:p>
          <a:p>
            <a:r>
              <a:rPr lang="ja-JP" altLang="en-US" sz="2200" b="1" dirty="0">
                <a:solidFill>
                  <a:schemeClr val="tx1"/>
                </a:solidFill>
              </a:rPr>
              <a:t>　</a:t>
            </a:r>
            <a:r>
              <a:rPr kumimoji="1" lang="ja-JP" altLang="en-US" sz="2200" b="1" dirty="0">
                <a:solidFill>
                  <a:schemeClr val="tx1"/>
                </a:solidFill>
              </a:rPr>
              <a:t>続き、７月４日午前中までの</a:t>
            </a:r>
            <a:r>
              <a:rPr kumimoji="1" lang="ja-JP" altLang="en-US" sz="2200" b="1" dirty="0">
                <a:solidFill>
                  <a:srgbClr val="FF0000"/>
                </a:solidFill>
              </a:rPr>
              <a:t>約</a:t>
            </a:r>
            <a:r>
              <a:rPr lang="en-US" altLang="ja-JP" sz="2200" b="1" dirty="0">
                <a:solidFill>
                  <a:srgbClr val="FF0000"/>
                </a:solidFill>
              </a:rPr>
              <a:t>24</a:t>
            </a:r>
            <a:r>
              <a:rPr kumimoji="1" lang="ja-JP" altLang="en-US" sz="2200" b="1" dirty="0">
                <a:solidFill>
                  <a:srgbClr val="FF0000"/>
                </a:solidFill>
              </a:rPr>
              <a:t>時</a:t>
            </a:r>
            <a:endParaRPr kumimoji="1" lang="en-US" altLang="ja-JP" sz="2200" b="1" dirty="0">
              <a:solidFill>
                <a:srgbClr val="FF0000"/>
              </a:solidFill>
            </a:endParaRPr>
          </a:p>
          <a:p>
            <a:r>
              <a:rPr lang="ja-JP" altLang="en-US" sz="2200" b="1" dirty="0">
                <a:solidFill>
                  <a:srgbClr val="FF0000"/>
                </a:solidFill>
              </a:rPr>
              <a:t>　</a:t>
            </a:r>
            <a:r>
              <a:rPr kumimoji="1" lang="ja-JP" altLang="en-US" sz="2200" b="1" dirty="0">
                <a:solidFill>
                  <a:srgbClr val="FF0000"/>
                </a:solidFill>
              </a:rPr>
              <a:t>間で球磨地域において、約</a:t>
            </a:r>
            <a:r>
              <a:rPr kumimoji="1" lang="en-US" altLang="ja-JP" sz="2200" b="1" dirty="0">
                <a:solidFill>
                  <a:srgbClr val="FF0000"/>
                </a:solidFill>
              </a:rPr>
              <a:t>500mm</a:t>
            </a:r>
            <a:r>
              <a:rPr lang="ja-JP" altLang="en-US" sz="2200" b="1" dirty="0">
                <a:solidFill>
                  <a:srgbClr val="FF0000"/>
                </a:solidFill>
              </a:rPr>
              <a:t>前</a:t>
            </a:r>
            <a:endParaRPr lang="en-US" altLang="ja-JP" sz="2200" b="1" dirty="0">
              <a:solidFill>
                <a:srgbClr val="FF0000"/>
              </a:solidFill>
            </a:endParaRPr>
          </a:p>
          <a:p>
            <a:r>
              <a:rPr lang="ja-JP" altLang="en-US" sz="2200" b="1" dirty="0">
                <a:solidFill>
                  <a:srgbClr val="FF0000"/>
                </a:solidFill>
              </a:rPr>
              <a:t>　後の</a:t>
            </a:r>
            <a:r>
              <a:rPr kumimoji="1" lang="ja-JP" altLang="en-US" sz="2200" b="1" dirty="0">
                <a:solidFill>
                  <a:srgbClr val="FF0000"/>
                </a:solidFill>
              </a:rPr>
              <a:t>大雨を記録</a:t>
            </a:r>
            <a:r>
              <a:rPr kumimoji="1" lang="ja-JP" altLang="en-US" sz="2200" b="1" dirty="0">
                <a:solidFill>
                  <a:schemeClr val="tx1"/>
                </a:solidFill>
              </a:rPr>
              <a:t>し、</a:t>
            </a:r>
            <a:r>
              <a:rPr kumimoji="1" lang="ja-JP" altLang="en-US" sz="2200" b="1" dirty="0">
                <a:solidFill>
                  <a:srgbClr val="FF0000"/>
                </a:solidFill>
              </a:rPr>
              <a:t>本市の坂本町な</a:t>
            </a:r>
            <a:endParaRPr kumimoji="1" lang="en-US" altLang="ja-JP" sz="2200" b="1" dirty="0">
              <a:solidFill>
                <a:srgbClr val="FF0000"/>
              </a:solidFill>
            </a:endParaRPr>
          </a:p>
          <a:p>
            <a:r>
              <a:rPr lang="ja-JP" altLang="en-US" sz="2200" b="1" dirty="0">
                <a:solidFill>
                  <a:srgbClr val="FF0000"/>
                </a:solidFill>
              </a:rPr>
              <a:t>　</a:t>
            </a:r>
            <a:r>
              <a:rPr kumimoji="1" lang="ja-JP" altLang="en-US" sz="2200" b="1" dirty="0">
                <a:solidFill>
                  <a:srgbClr val="FF0000"/>
                </a:solidFill>
              </a:rPr>
              <a:t>どをはじめ</a:t>
            </a:r>
            <a:r>
              <a:rPr kumimoji="1" lang="ja-JP" altLang="en-US" sz="2200" b="1" dirty="0">
                <a:solidFill>
                  <a:schemeClr val="tx1"/>
                </a:solidFill>
              </a:rPr>
              <a:t>、人吉市、球磨村などで</a:t>
            </a:r>
            <a:endParaRPr kumimoji="1" lang="en-US" altLang="ja-JP" sz="2200" b="1" dirty="0">
              <a:solidFill>
                <a:schemeClr val="tx1"/>
              </a:solidFill>
            </a:endParaRPr>
          </a:p>
          <a:p>
            <a:r>
              <a:rPr lang="ja-JP" altLang="en-US" sz="2200" b="1" dirty="0">
                <a:solidFill>
                  <a:schemeClr val="tx1"/>
                </a:solidFill>
              </a:rPr>
              <a:t>　</a:t>
            </a:r>
            <a:r>
              <a:rPr kumimoji="1" lang="ja-JP" altLang="en-US" sz="2200" b="1" dirty="0">
                <a:solidFill>
                  <a:schemeClr val="tx1"/>
                </a:solidFill>
              </a:rPr>
              <a:t>球磨川が氾濫する</a:t>
            </a:r>
            <a:r>
              <a:rPr lang="ja-JP" altLang="en-US" sz="2200" b="1" dirty="0">
                <a:solidFill>
                  <a:srgbClr val="FF0000"/>
                </a:solidFill>
              </a:rPr>
              <a:t>未曾有の</a:t>
            </a:r>
            <a:r>
              <a:rPr kumimoji="1" lang="ja-JP" altLang="en-US" sz="2200" b="1" dirty="0">
                <a:solidFill>
                  <a:srgbClr val="FF0000"/>
                </a:solidFill>
              </a:rPr>
              <a:t>大災害</a:t>
            </a:r>
            <a:r>
              <a:rPr kumimoji="1" lang="ja-JP" altLang="en-US" sz="2200" b="1" dirty="0">
                <a:solidFill>
                  <a:schemeClr val="tx1"/>
                </a:solidFill>
              </a:rPr>
              <a:t>と</a:t>
            </a:r>
            <a:endParaRPr kumimoji="1" lang="en-US" altLang="ja-JP" sz="2200" b="1" dirty="0">
              <a:solidFill>
                <a:schemeClr val="tx1"/>
              </a:solidFill>
            </a:endParaRPr>
          </a:p>
          <a:p>
            <a:r>
              <a:rPr lang="ja-JP" altLang="en-US" sz="2200" b="1" dirty="0">
                <a:solidFill>
                  <a:schemeClr val="tx1"/>
                </a:solidFill>
              </a:rPr>
              <a:t>　</a:t>
            </a:r>
            <a:r>
              <a:rPr kumimoji="1" lang="ja-JP" altLang="en-US" sz="2200" b="1" dirty="0">
                <a:solidFill>
                  <a:schemeClr val="tx1"/>
                </a:solidFill>
              </a:rPr>
              <a:t>なった。</a:t>
            </a:r>
            <a:endParaRPr kumimoji="1" lang="en-US" altLang="ja-JP" sz="2200" b="1" dirty="0">
              <a:solidFill>
                <a:schemeClr val="tx1"/>
              </a:solidFill>
            </a:endParaRPr>
          </a:p>
          <a:p>
            <a:r>
              <a:rPr kumimoji="1" lang="ja-JP" altLang="en-US" sz="2200" b="1" dirty="0">
                <a:solidFill>
                  <a:schemeClr val="tx1"/>
                </a:solidFill>
              </a:rPr>
              <a:t>■</a:t>
            </a:r>
            <a:r>
              <a:rPr kumimoji="1" lang="ja-JP" altLang="en-US" sz="2200" b="1" dirty="0">
                <a:solidFill>
                  <a:srgbClr val="0000CC"/>
                </a:solidFill>
              </a:rPr>
              <a:t>本市の被害の概要</a:t>
            </a:r>
            <a:endParaRPr lang="en-US" altLang="ja-JP" sz="2200" b="1" dirty="0">
              <a:solidFill>
                <a:schemeClr val="tx1"/>
              </a:solidFill>
            </a:endParaRPr>
          </a:p>
          <a:p>
            <a:r>
              <a:rPr lang="ja-JP" altLang="en-US" sz="2200" b="1" dirty="0">
                <a:solidFill>
                  <a:schemeClr val="tx1"/>
                </a:solidFill>
              </a:rPr>
              <a:t>  ・死者　</a:t>
            </a:r>
            <a:r>
              <a:rPr lang="en-US" altLang="ja-JP" sz="2200" b="1" dirty="0">
                <a:solidFill>
                  <a:srgbClr val="FF0000"/>
                </a:solidFill>
              </a:rPr>
              <a:t>4</a:t>
            </a:r>
            <a:r>
              <a:rPr lang="ja-JP" altLang="en-US" sz="2200" b="1" dirty="0">
                <a:solidFill>
                  <a:srgbClr val="FF0000"/>
                </a:solidFill>
              </a:rPr>
              <a:t>名</a:t>
            </a:r>
            <a:endParaRPr lang="en-US" altLang="ja-JP" sz="2200" b="1" dirty="0">
              <a:solidFill>
                <a:srgbClr val="FF0000"/>
              </a:solidFill>
            </a:endParaRPr>
          </a:p>
          <a:p>
            <a:r>
              <a:rPr lang="ja-JP" altLang="en-US" sz="2200" b="1" dirty="0">
                <a:solidFill>
                  <a:schemeClr val="tx1"/>
                </a:solidFill>
              </a:rPr>
              <a:t>  ・行方不明者　</a:t>
            </a:r>
            <a:r>
              <a:rPr lang="en-US" altLang="ja-JP" sz="2200" b="1" dirty="0">
                <a:solidFill>
                  <a:srgbClr val="FF0000"/>
                </a:solidFill>
              </a:rPr>
              <a:t>1</a:t>
            </a:r>
            <a:r>
              <a:rPr lang="ja-JP" altLang="en-US" sz="2200" b="1" dirty="0">
                <a:solidFill>
                  <a:srgbClr val="FF0000"/>
                </a:solidFill>
              </a:rPr>
              <a:t>名</a:t>
            </a:r>
            <a:endParaRPr lang="en-US" altLang="ja-JP" sz="2200" b="1" dirty="0">
              <a:solidFill>
                <a:srgbClr val="FF0000"/>
              </a:solidFill>
            </a:endParaRPr>
          </a:p>
          <a:p>
            <a:r>
              <a:rPr kumimoji="1" lang="ja-JP" altLang="en-US" sz="2200" b="1" dirty="0">
                <a:solidFill>
                  <a:schemeClr val="tx1"/>
                </a:solidFill>
              </a:rPr>
              <a:t>  ・</a:t>
            </a:r>
            <a:r>
              <a:rPr lang="ja-JP" altLang="en-US" sz="2200" b="1" dirty="0">
                <a:solidFill>
                  <a:schemeClr val="tx1"/>
                </a:solidFill>
              </a:rPr>
              <a:t>住家</a:t>
            </a:r>
            <a:r>
              <a:rPr kumimoji="1" lang="ja-JP" altLang="en-US" sz="2200" b="1" dirty="0">
                <a:solidFill>
                  <a:schemeClr val="tx1"/>
                </a:solidFill>
              </a:rPr>
              <a:t>全壊　</a:t>
            </a:r>
            <a:r>
              <a:rPr lang="en-US" altLang="ja-JP" sz="2200" b="1" dirty="0">
                <a:solidFill>
                  <a:srgbClr val="FF0000"/>
                </a:solidFill>
              </a:rPr>
              <a:t>147</a:t>
            </a:r>
            <a:r>
              <a:rPr kumimoji="1" lang="ja-JP" altLang="en-US" sz="2200" b="1" dirty="0">
                <a:solidFill>
                  <a:schemeClr val="tx1"/>
                </a:solidFill>
              </a:rPr>
              <a:t>件</a:t>
            </a:r>
            <a:endParaRPr kumimoji="1" lang="en-US" altLang="ja-JP" sz="2200" b="1" dirty="0">
              <a:solidFill>
                <a:schemeClr val="tx1"/>
              </a:solidFill>
            </a:endParaRPr>
          </a:p>
          <a:p>
            <a:r>
              <a:rPr lang="ja-JP" altLang="en-US" sz="2200" b="1" dirty="0">
                <a:solidFill>
                  <a:schemeClr val="tx1"/>
                </a:solidFill>
              </a:rPr>
              <a:t>     半壊：</a:t>
            </a:r>
            <a:r>
              <a:rPr lang="en-US" altLang="ja-JP" sz="2200" b="1" dirty="0">
                <a:solidFill>
                  <a:srgbClr val="FF0000"/>
                </a:solidFill>
              </a:rPr>
              <a:t>160</a:t>
            </a:r>
            <a:r>
              <a:rPr lang="ja-JP" altLang="en-US" sz="2200" b="1" dirty="0">
                <a:solidFill>
                  <a:schemeClr val="tx1"/>
                </a:solidFill>
              </a:rPr>
              <a:t>件・一部破損：</a:t>
            </a:r>
            <a:r>
              <a:rPr lang="en-US" altLang="ja-JP" sz="2200" b="1" dirty="0">
                <a:solidFill>
                  <a:srgbClr val="FF0000"/>
                </a:solidFill>
              </a:rPr>
              <a:t>102</a:t>
            </a:r>
            <a:r>
              <a:rPr lang="ja-JP" altLang="en-US" sz="2200" b="1" dirty="0">
                <a:solidFill>
                  <a:schemeClr val="tx1"/>
                </a:solidFill>
              </a:rPr>
              <a:t>件</a:t>
            </a:r>
            <a:endParaRPr lang="en-US" altLang="ja-JP" sz="2200" b="1" dirty="0">
              <a:solidFill>
                <a:schemeClr val="tx1"/>
              </a:solidFill>
            </a:endParaRPr>
          </a:p>
          <a:p>
            <a:r>
              <a:rPr kumimoji="1" lang="ja-JP" altLang="en-US" sz="2200" b="1" dirty="0">
                <a:solidFill>
                  <a:schemeClr val="tx1"/>
                </a:solidFill>
              </a:rPr>
              <a:t>  ・橋梁流失（坂本・深水・鎌瀬橋）</a:t>
            </a:r>
            <a:endParaRPr kumimoji="1" lang="en-US" altLang="ja-JP" sz="2200" b="1" dirty="0">
              <a:solidFill>
                <a:schemeClr val="tx1"/>
              </a:solidFill>
            </a:endParaRPr>
          </a:p>
          <a:p>
            <a:r>
              <a:rPr lang="ja-JP" altLang="en-US" sz="2200" b="1" dirty="0">
                <a:solidFill>
                  <a:srgbClr val="0000CC"/>
                </a:solidFill>
              </a:rPr>
              <a:t>  </a:t>
            </a:r>
            <a:r>
              <a:rPr lang="ja-JP" altLang="en-US" sz="2200" b="1" dirty="0">
                <a:solidFill>
                  <a:schemeClr val="tx1"/>
                </a:solidFill>
              </a:rPr>
              <a:t>・被害総額</a:t>
            </a:r>
            <a:endParaRPr lang="en-US" altLang="ja-JP" sz="2200" b="1" dirty="0">
              <a:solidFill>
                <a:schemeClr val="tx1"/>
              </a:solidFill>
            </a:endParaRPr>
          </a:p>
          <a:p>
            <a:r>
              <a:rPr kumimoji="1" lang="ja-JP" altLang="en-US" sz="2200" b="1" dirty="0">
                <a:solidFill>
                  <a:schemeClr val="tx1"/>
                </a:solidFill>
              </a:rPr>
              <a:t>　　　約</a:t>
            </a:r>
            <a:r>
              <a:rPr lang="en-US" altLang="ja-JP" sz="2200" b="1" dirty="0">
                <a:solidFill>
                  <a:srgbClr val="FF0000"/>
                </a:solidFill>
              </a:rPr>
              <a:t>250</a:t>
            </a:r>
            <a:r>
              <a:rPr kumimoji="1" lang="ja-JP" altLang="en-US" sz="2200" b="1" dirty="0">
                <a:solidFill>
                  <a:schemeClr val="tx1"/>
                </a:solidFill>
              </a:rPr>
              <a:t>億円　</a:t>
            </a:r>
            <a:endParaRPr kumimoji="1" lang="en-US" altLang="ja-JP" sz="2200" b="1" dirty="0">
              <a:solidFill>
                <a:schemeClr val="tx1"/>
              </a:solidFill>
            </a:endParaRPr>
          </a:p>
          <a:p>
            <a:r>
              <a:rPr kumimoji="1" lang="ja-JP" altLang="en-US" sz="2200" b="1" dirty="0">
                <a:solidFill>
                  <a:schemeClr val="tx1"/>
                </a:solidFill>
              </a:rPr>
              <a:t>　</a:t>
            </a:r>
          </a:p>
        </p:txBody>
      </p:sp>
    </p:spTree>
    <p:extLst>
      <p:ext uri="{BB962C8B-B14F-4D97-AF65-F5344CB8AC3E}">
        <p14:creationId xmlns:p14="http://schemas.microsoft.com/office/powerpoint/2010/main" val="1933163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屋外, 電車, 道路, 跡 が含まれている画像&#10;&#10;自動的に生成された説明">
            <a:extLst>
              <a:ext uri="{FF2B5EF4-FFF2-40B4-BE49-F238E27FC236}">
                <a16:creationId xmlns:a16="http://schemas.microsoft.com/office/drawing/2014/main" id="{85A7E731-A85C-49C3-A30E-CC8820FDAF71}"/>
              </a:ext>
            </a:extLst>
          </p:cNvPr>
          <p:cNvPicPr>
            <a:picLocks noChangeAspect="1"/>
          </p:cNvPicPr>
          <p:nvPr/>
        </p:nvPicPr>
        <p:blipFill rotWithShape="1">
          <a:blip r:embed="rId3">
            <a:extLst>
              <a:ext uri="{28A0092B-C50C-407E-A947-70E740481C1C}">
                <a14:useLocalDpi xmlns:a14="http://schemas.microsoft.com/office/drawing/2010/main" val="0"/>
              </a:ext>
            </a:extLst>
          </a:blip>
          <a:srcRect l="33780" t="31586" r="28554" b="39403"/>
          <a:stretch/>
        </p:blipFill>
        <p:spPr>
          <a:xfrm>
            <a:off x="-10410" y="581107"/>
            <a:ext cx="6116813" cy="3533423"/>
          </a:xfrm>
          <a:prstGeom prst="rect">
            <a:avLst/>
          </a:prstGeom>
        </p:spPr>
      </p:pic>
      <p:pic>
        <p:nvPicPr>
          <p:cNvPr id="3" name="図 2" descr="道路, 屋外, ストリート, 記号 が含まれている画像&#10;&#10;自動的に生成された説明">
            <a:extLst>
              <a:ext uri="{FF2B5EF4-FFF2-40B4-BE49-F238E27FC236}">
                <a16:creationId xmlns:a16="http://schemas.microsoft.com/office/drawing/2014/main" id="{25B76FAA-57F0-4F1C-A64E-547593579D6D}"/>
              </a:ext>
            </a:extLst>
          </p:cNvPr>
          <p:cNvPicPr>
            <a:picLocks noChangeAspect="1"/>
          </p:cNvPicPr>
          <p:nvPr/>
        </p:nvPicPr>
        <p:blipFill rotWithShape="1">
          <a:blip r:embed="rId4">
            <a:extLst>
              <a:ext uri="{28A0092B-C50C-407E-A947-70E740481C1C}">
                <a14:useLocalDpi xmlns:a14="http://schemas.microsoft.com/office/drawing/2010/main" val="0"/>
              </a:ext>
            </a:extLst>
          </a:blip>
          <a:srcRect t="18207" b="50000"/>
          <a:stretch/>
        </p:blipFill>
        <p:spPr>
          <a:xfrm>
            <a:off x="6124222" y="632178"/>
            <a:ext cx="6067778" cy="3431282"/>
          </a:xfrm>
          <a:prstGeom prst="rect">
            <a:avLst/>
          </a:prstGeom>
        </p:spPr>
      </p:pic>
      <p:sp>
        <p:nvSpPr>
          <p:cNvPr id="14" name="正方形/長方形 13">
            <a:extLst>
              <a:ext uri="{FF2B5EF4-FFF2-40B4-BE49-F238E27FC236}">
                <a16:creationId xmlns:a16="http://schemas.microsoft.com/office/drawing/2014/main" id="{1DA35882-2E6D-4934-B8A8-DC86544C716B}"/>
              </a:ext>
            </a:extLst>
          </p:cNvPr>
          <p:cNvSpPr/>
          <p:nvPr/>
        </p:nvSpPr>
        <p:spPr>
          <a:xfrm>
            <a:off x="2090325" y="6345234"/>
            <a:ext cx="1915349" cy="512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b="1" dirty="0">
                <a:solidFill>
                  <a:schemeClr val="tx1"/>
                </a:solidFill>
                <a:latin typeface="HGPｺﾞｼｯｸE" panose="020B0900000000000000" pitchFamily="50" charset="-128"/>
                <a:ea typeface="HGPｺﾞｼｯｸE" panose="020B0900000000000000" pitchFamily="50" charset="-128"/>
              </a:rPr>
              <a:t>国道</a:t>
            </a:r>
            <a:r>
              <a:rPr lang="en-US" altLang="ja-JP" sz="2000" b="1" dirty="0">
                <a:solidFill>
                  <a:schemeClr val="tx1"/>
                </a:solidFill>
                <a:latin typeface="HGPｺﾞｼｯｸE" panose="020B0900000000000000" pitchFamily="50" charset="-128"/>
                <a:ea typeface="HGPｺﾞｼｯｸE" panose="020B0900000000000000" pitchFamily="50" charset="-128"/>
              </a:rPr>
              <a:t>219</a:t>
            </a:r>
            <a:r>
              <a:rPr lang="ja-JP" altLang="en-US" sz="2000" b="1" dirty="0">
                <a:solidFill>
                  <a:schemeClr val="tx1"/>
                </a:solidFill>
                <a:latin typeface="HGPｺﾞｼｯｸE" panose="020B0900000000000000" pitchFamily="50" charset="-128"/>
                <a:ea typeface="HGPｺﾞｼｯｸE" panose="020B0900000000000000" pitchFamily="50" charset="-128"/>
              </a:rPr>
              <a:t>号</a:t>
            </a:r>
          </a:p>
        </p:txBody>
      </p:sp>
      <p:sp>
        <p:nvSpPr>
          <p:cNvPr id="15" name="正方形/長方形 14">
            <a:extLst>
              <a:ext uri="{FF2B5EF4-FFF2-40B4-BE49-F238E27FC236}">
                <a16:creationId xmlns:a16="http://schemas.microsoft.com/office/drawing/2014/main" id="{721B2E9F-C5AB-41A8-A039-56F1F3CC540D}"/>
              </a:ext>
            </a:extLst>
          </p:cNvPr>
          <p:cNvSpPr/>
          <p:nvPr/>
        </p:nvSpPr>
        <p:spPr>
          <a:xfrm>
            <a:off x="10407357" y="603334"/>
            <a:ext cx="1802462" cy="512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b="1" dirty="0">
                <a:solidFill>
                  <a:schemeClr val="tx1"/>
                </a:solidFill>
                <a:latin typeface="HGPｺﾞｼｯｸE" panose="020B0900000000000000" pitchFamily="50" charset="-128"/>
                <a:ea typeface="HGPｺﾞｼｯｸE" panose="020B0900000000000000" pitchFamily="50" charset="-128"/>
              </a:rPr>
              <a:t>深水橋流失</a:t>
            </a:r>
          </a:p>
        </p:txBody>
      </p:sp>
      <p:sp>
        <p:nvSpPr>
          <p:cNvPr id="17" name="正方形/長方形 16">
            <a:extLst>
              <a:ext uri="{FF2B5EF4-FFF2-40B4-BE49-F238E27FC236}">
                <a16:creationId xmlns:a16="http://schemas.microsoft.com/office/drawing/2014/main" id="{5EB7E9ED-1DE8-4646-9E96-B97D4C8C1076}"/>
              </a:ext>
            </a:extLst>
          </p:cNvPr>
          <p:cNvSpPr/>
          <p:nvPr/>
        </p:nvSpPr>
        <p:spPr>
          <a:xfrm>
            <a:off x="0" y="603334"/>
            <a:ext cx="1802462" cy="512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b="1" dirty="0">
                <a:solidFill>
                  <a:schemeClr val="tx1"/>
                </a:solidFill>
                <a:latin typeface="HGPｺﾞｼｯｸE" panose="020B0900000000000000" pitchFamily="50" charset="-128"/>
                <a:ea typeface="HGPｺﾞｼｯｸE" panose="020B0900000000000000" pitchFamily="50" charset="-128"/>
              </a:rPr>
              <a:t>坂本橋流失</a:t>
            </a:r>
          </a:p>
        </p:txBody>
      </p:sp>
      <p:pic>
        <p:nvPicPr>
          <p:cNvPr id="8" name="図 7" descr="屋外, 山, 建物, 座る が含まれている画像&#10;&#10;自動的に生成された説明">
            <a:extLst>
              <a:ext uri="{FF2B5EF4-FFF2-40B4-BE49-F238E27FC236}">
                <a16:creationId xmlns:a16="http://schemas.microsoft.com/office/drawing/2014/main" id="{E4226A29-080E-4675-BF05-02392B15FE2B}"/>
              </a:ext>
            </a:extLst>
          </p:cNvPr>
          <p:cNvPicPr>
            <a:picLocks noChangeAspect="1"/>
          </p:cNvPicPr>
          <p:nvPr/>
        </p:nvPicPr>
        <p:blipFill rotWithShape="1">
          <a:blip r:embed="rId5">
            <a:extLst>
              <a:ext uri="{28A0092B-C50C-407E-A947-70E740481C1C}">
                <a14:useLocalDpi xmlns:a14="http://schemas.microsoft.com/office/drawing/2010/main" val="0"/>
              </a:ext>
            </a:extLst>
          </a:blip>
          <a:srcRect t="20963" r="10988" b="19144"/>
          <a:stretch/>
        </p:blipFill>
        <p:spPr>
          <a:xfrm>
            <a:off x="0" y="3765725"/>
            <a:ext cx="6124220" cy="3090514"/>
          </a:xfrm>
          <a:prstGeom prst="rect">
            <a:avLst/>
          </a:prstGeom>
        </p:spPr>
      </p:pic>
      <p:sp>
        <p:nvSpPr>
          <p:cNvPr id="18" name="正方形/長方形 17">
            <a:extLst>
              <a:ext uri="{FF2B5EF4-FFF2-40B4-BE49-F238E27FC236}">
                <a16:creationId xmlns:a16="http://schemas.microsoft.com/office/drawing/2014/main" id="{FF5ACD28-92AE-4981-89A5-C26BBE6869CC}"/>
              </a:ext>
            </a:extLst>
          </p:cNvPr>
          <p:cNvSpPr/>
          <p:nvPr/>
        </p:nvSpPr>
        <p:spPr>
          <a:xfrm>
            <a:off x="-2" y="6345236"/>
            <a:ext cx="2242729" cy="512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b="1" dirty="0">
                <a:solidFill>
                  <a:schemeClr val="tx1"/>
                </a:solidFill>
                <a:latin typeface="HGPｺﾞｼｯｸE" panose="020B0900000000000000" pitchFamily="50" charset="-128"/>
                <a:ea typeface="HGPｺﾞｼｯｸE" panose="020B0900000000000000" pitchFamily="50" charset="-128"/>
              </a:rPr>
              <a:t>鎌瀬鉄橋流失</a:t>
            </a:r>
          </a:p>
        </p:txBody>
      </p:sp>
      <p:pic>
        <p:nvPicPr>
          <p:cNvPr id="2" name="図 1">
            <a:extLst>
              <a:ext uri="{FF2B5EF4-FFF2-40B4-BE49-F238E27FC236}">
                <a16:creationId xmlns:a16="http://schemas.microsoft.com/office/drawing/2014/main" id="{2B9AC680-AAEF-43EE-8F4A-5AFEA63A5152}"/>
              </a:ext>
            </a:extLst>
          </p:cNvPr>
          <p:cNvPicPr>
            <a:picLocks noChangeAspect="1"/>
          </p:cNvPicPr>
          <p:nvPr/>
        </p:nvPicPr>
        <p:blipFill rotWithShape="1">
          <a:blip r:embed="rId6"/>
          <a:srcRect l="36346" t="16157" b="26369"/>
          <a:stretch/>
        </p:blipFill>
        <p:spPr>
          <a:xfrm>
            <a:off x="6116812" y="3772252"/>
            <a:ext cx="6075188" cy="3083987"/>
          </a:xfrm>
          <a:prstGeom prst="rect">
            <a:avLst/>
          </a:prstGeom>
        </p:spPr>
      </p:pic>
      <p:sp>
        <p:nvSpPr>
          <p:cNvPr id="13" name="正方形/長方形 12">
            <a:extLst>
              <a:ext uri="{FF2B5EF4-FFF2-40B4-BE49-F238E27FC236}">
                <a16:creationId xmlns:a16="http://schemas.microsoft.com/office/drawing/2014/main" id="{7C8008A0-5BE3-4005-B88D-F18706E3595C}"/>
              </a:ext>
            </a:extLst>
          </p:cNvPr>
          <p:cNvSpPr/>
          <p:nvPr/>
        </p:nvSpPr>
        <p:spPr>
          <a:xfrm>
            <a:off x="10370839" y="6343475"/>
            <a:ext cx="1802462" cy="512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b="1" dirty="0">
                <a:solidFill>
                  <a:schemeClr val="tx1"/>
                </a:solidFill>
                <a:latin typeface="HGPｺﾞｼｯｸE" panose="020B0900000000000000" pitchFamily="50" charset="-128"/>
                <a:ea typeface="HGPｺﾞｼｯｸE" panose="020B0900000000000000" pitchFamily="50" charset="-128"/>
              </a:rPr>
              <a:t>鎌瀬橋流失</a:t>
            </a:r>
          </a:p>
        </p:txBody>
      </p:sp>
      <p:sp>
        <p:nvSpPr>
          <p:cNvPr id="19" name="正方形/長方形 18">
            <a:extLst>
              <a:ext uri="{FF2B5EF4-FFF2-40B4-BE49-F238E27FC236}">
                <a16:creationId xmlns:a16="http://schemas.microsoft.com/office/drawing/2014/main" id="{9C6DC6CF-205E-41E3-A30C-BE52C6E3D8B7}"/>
              </a:ext>
            </a:extLst>
          </p:cNvPr>
          <p:cNvSpPr/>
          <p:nvPr/>
        </p:nvSpPr>
        <p:spPr>
          <a:xfrm>
            <a:off x="3102564" y="-11289"/>
            <a:ext cx="6016977" cy="512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3200" dirty="0">
                <a:solidFill>
                  <a:schemeClr val="tx1"/>
                </a:solidFill>
                <a:latin typeface="HGPｺﾞｼｯｸE" panose="020B0900000000000000" pitchFamily="50" charset="-128"/>
                <a:ea typeface="HGPｺﾞｼｯｸE" panose="020B0900000000000000" pitchFamily="50" charset="-128"/>
              </a:rPr>
              <a:t>令和２年７月豪雨の概要</a:t>
            </a:r>
          </a:p>
        </p:txBody>
      </p:sp>
      <p:sp>
        <p:nvSpPr>
          <p:cNvPr id="12" name="爆発: 14 pt 11">
            <a:extLst>
              <a:ext uri="{FF2B5EF4-FFF2-40B4-BE49-F238E27FC236}">
                <a16:creationId xmlns:a16="http://schemas.microsoft.com/office/drawing/2014/main" id="{8EE26E0A-4228-4D22-B534-D2E685177969}"/>
              </a:ext>
            </a:extLst>
          </p:cNvPr>
          <p:cNvSpPr/>
          <p:nvPr/>
        </p:nvSpPr>
        <p:spPr>
          <a:xfrm>
            <a:off x="3081231" y="2515725"/>
            <a:ext cx="6520720" cy="3949908"/>
          </a:xfrm>
          <a:prstGeom prst="irregularSeal2">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t>橋梁の流出や</a:t>
            </a:r>
            <a:endParaRPr lang="en-US" altLang="ja-JP" sz="2800" dirty="0"/>
          </a:p>
          <a:p>
            <a:pPr algn="ctr"/>
            <a:r>
              <a:rPr lang="ja-JP" altLang="en-US" sz="2800" dirty="0"/>
              <a:t>ライフラインの寸断など甚大な被害が発生</a:t>
            </a:r>
            <a:endParaRPr kumimoji="1" lang="ja-JP" altLang="en-US" sz="2800" dirty="0"/>
          </a:p>
        </p:txBody>
      </p:sp>
    </p:spTree>
    <p:extLst>
      <p:ext uri="{BB962C8B-B14F-4D97-AF65-F5344CB8AC3E}">
        <p14:creationId xmlns:p14="http://schemas.microsoft.com/office/powerpoint/2010/main" val="678751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四角形: 角を丸くする 55">
            <a:extLst>
              <a:ext uri="{FF2B5EF4-FFF2-40B4-BE49-F238E27FC236}">
                <a16:creationId xmlns:a16="http://schemas.microsoft.com/office/drawing/2014/main" id="{4EF0DFDE-EA90-4446-88E2-0A20769B37EB}"/>
              </a:ext>
            </a:extLst>
          </p:cNvPr>
          <p:cNvSpPr/>
          <p:nvPr/>
        </p:nvSpPr>
        <p:spPr>
          <a:xfrm>
            <a:off x="6257653" y="3139054"/>
            <a:ext cx="5150429" cy="1309491"/>
          </a:xfrm>
          <a:prstGeom prst="round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defTabSz="457200"/>
            <a:r>
              <a:rPr lang="ja-JP" altLang="en-US" sz="1400" b="1" dirty="0">
                <a:solidFill>
                  <a:srgbClr val="FF0000"/>
                </a:solidFill>
                <a:latin typeface="+mn-ea"/>
              </a:rPr>
              <a:t>　</a:t>
            </a:r>
            <a:endParaRPr lang="ja-JP" altLang="en-US" sz="1400" b="1" u="sng" dirty="0">
              <a:solidFill>
                <a:srgbClr val="FF0000"/>
              </a:solidFill>
              <a:latin typeface="+mn-ea"/>
            </a:endParaRPr>
          </a:p>
        </p:txBody>
      </p:sp>
      <p:sp>
        <p:nvSpPr>
          <p:cNvPr id="4" name="スライド番号プレースホルダー 3">
            <a:extLst>
              <a:ext uri="{FF2B5EF4-FFF2-40B4-BE49-F238E27FC236}">
                <a16:creationId xmlns:a16="http://schemas.microsoft.com/office/drawing/2014/main" id="{E4711696-A0CA-4911-BE02-D271300A89AE}"/>
              </a:ext>
            </a:extLst>
          </p:cNvPr>
          <p:cNvSpPr>
            <a:spLocks noGrp="1"/>
          </p:cNvSpPr>
          <p:nvPr>
            <p:ph type="sldNum" sz="quarter" idx="12"/>
          </p:nvPr>
        </p:nvSpPr>
        <p:spPr/>
        <p:txBody>
          <a:bodyPr/>
          <a:lstStyle/>
          <a:p>
            <a:fld id="{AAC10845-2A17-48B3-8B2F-D881260A656A}" type="slidenum">
              <a:rPr kumimoji="1" lang="ja-JP" altLang="en-US" smtClean="0"/>
              <a:t>4</a:t>
            </a:fld>
            <a:endParaRPr kumimoji="1" lang="ja-JP" altLang="en-US"/>
          </a:p>
        </p:txBody>
      </p:sp>
      <p:sp>
        <p:nvSpPr>
          <p:cNvPr id="5" name="タイトル 1">
            <a:extLst>
              <a:ext uri="{FF2B5EF4-FFF2-40B4-BE49-F238E27FC236}">
                <a16:creationId xmlns:a16="http://schemas.microsoft.com/office/drawing/2014/main" id="{16736CEF-C209-462E-A26C-C2EC3285F79C}"/>
              </a:ext>
            </a:extLst>
          </p:cNvPr>
          <p:cNvSpPr txBox="1">
            <a:spLocks/>
          </p:cNvSpPr>
          <p:nvPr/>
        </p:nvSpPr>
        <p:spPr>
          <a:xfrm>
            <a:off x="3019778" y="75619"/>
            <a:ext cx="2248508" cy="413207"/>
          </a:xfrm>
          <a:prstGeom prst="rect">
            <a:avLst/>
          </a:prstGeom>
        </p:spPr>
        <p:txBody>
          <a:bodyPr>
            <a:noAutofit/>
          </a:bodyPr>
          <a:lstStyle>
            <a:lvl1pPr algn="l" defTabSz="457200" rtl="0" eaLnBrk="1" latinLnBrk="0" hangingPunct="1">
              <a:spcBef>
                <a:spcPct val="0"/>
              </a:spcBef>
              <a:buNone/>
              <a:defRPr kumimoji="1" sz="3600" kern="1200">
                <a:solidFill>
                  <a:schemeClr val="accent2">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400" dirty="0">
                <a:latin typeface="HGPｺﾞｼｯｸE" panose="020B0900000000000000" pitchFamily="50" charset="-128"/>
                <a:ea typeface="HGPｺﾞｼｯｸE" panose="020B0900000000000000" pitchFamily="50" charset="-128"/>
              </a:rPr>
              <a:t>課題と背景</a:t>
            </a:r>
          </a:p>
        </p:txBody>
      </p:sp>
      <p:sp>
        <p:nvSpPr>
          <p:cNvPr id="8" name="正方形/長方形 7">
            <a:extLst>
              <a:ext uri="{FF2B5EF4-FFF2-40B4-BE49-F238E27FC236}">
                <a16:creationId xmlns:a16="http://schemas.microsoft.com/office/drawing/2014/main" id="{04850EED-33BC-42B0-A13D-8BB8A236E28B}"/>
              </a:ext>
            </a:extLst>
          </p:cNvPr>
          <p:cNvSpPr/>
          <p:nvPr/>
        </p:nvSpPr>
        <p:spPr>
          <a:xfrm>
            <a:off x="652805" y="1221868"/>
            <a:ext cx="10521191" cy="14838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defTabSz="457200">
              <a:lnSpc>
                <a:spcPts val="2600"/>
              </a:lnSpc>
              <a:buFont typeface="Arial" panose="020B0604020202020204" pitchFamily="34" charset="0"/>
              <a:buChar char="•"/>
            </a:pPr>
            <a:r>
              <a:rPr lang="ja-JP" altLang="en-US" sz="1600" dirty="0">
                <a:solidFill>
                  <a:schemeClr val="accent1">
                    <a:lumMod val="50000"/>
                  </a:schemeClr>
                </a:solidFill>
                <a:latin typeface="+mn-ea"/>
              </a:rPr>
              <a:t>令和２年７月豪雨では、「橋梁の流出」や「道路の崩落」等により孤立集落が複数発生。</a:t>
            </a:r>
            <a:endParaRPr lang="en-US" altLang="ja-JP" sz="1600" dirty="0">
              <a:solidFill>
                <a:schemeClr val="accent1">
                  <a:lumMod val="50000"/>
                </a:schemeClr>
              </a:solidFill>
              <a:latin typeface="+mn-ea"/>
            </a:endParaRPr>
          </a:p>
          <a:p>
            <a:pPr marL="285750" indent="-285750" defTabSz="457200">
              <a:lnSpc>
                <a:spcPts val="2600"/>
              </a:lnSpc>
              <a:buFont typeface="Arial" panose="020B0604020202020204" pitchFamily="34" charset="0"/>
              <a:buChar char="•"/>
            </a:pPr>
            <a:r>
              <a:rPr lang="ja-JP" altLang="en-US" sz="1600" dirty="0">
                <a:solidFill>
                  <a:schemeClr val="accent1">
                    <a:lumMod val="50000"/>
                  </a:schemeClr>
                </a:solidFill>
                <a:latin typeface="+mn-ea"/>
              </a:rPr>
              <a:t>携帯電話通信網及び電力供給等の</a:t>
            </a:r>
            <a:r>
              <a:rPr lang="ja-JP" altLang="en-US" sz="1600" u="sng" dirty="0">
                <a:solidFill>
                  <a:schemeClr val="accent1">
                    <a:lumMod val="50000"/>
                  </a:schemeClr>
                </a:solidFill>
                <a:latin typeface="+mn-ea"/>
              </a:rPr>
              <a:t>ライフラインが寸断されたことにより、「安否確認」の問い合わせが殺到。</a:t>
            </a:r>
            <a:endParaRPr lang="en-US" altLang="ja-JP" sz="1600" u="sng" dirty="0">
              <a:solidFill>
                <a:schemeClr val="accent1">
                  <a:lumMod val="50000"/>
                </a:schemeClr>
              </a:solidFill>
              <a:latin typeface="+mn-ea"/>
            </a:endParaRPr>
          </a:p>
          <a:p>
            <a:pPr marL="285750" indent="-285750" defTabSz="457200">
              <a:lnSpc>
                <a:spcPts val="2600"/>
              </a:lnSpc>
              <a:buFont typeface="Arial" panose="020B0604020202020204" pitchFamily="34" charset="0"/>
              <a:buChar char="•"/>
            </a:pPr>
            <a:r>
              <a:rPr lang="ja-JP" altLang="en-US" sz="1600" dirty="0">
                <a:solidFill>
                  <a:schemeClr val="accent1">
                    <a:lumMod val="50000"/>
                  </a:schemeClr>
                </a:solidFill>
                <a:latin typeface="+mn-ea"/>
              </a:rPr>
              <a:t>八代市・自衛隊・警察・消防等の公的機関が連携し、被災地を個別に訪問し安否確認を行うなど懸命な対応を行ったが、</a:t>
            </a:r>
            <a:r>
              <a:rPr lang="ja-JP" altLang="en-US" sz="1600" b="1" u="sng" dirty="0">
                <a:solidFill>
                  <a:schemeClr val="accent1">
                    <a:lumMod val="50000"/>
                  </a:schemeClr>
                </a:solidFill>
                <a:latin typeface="+mn-ea"/>
              </a:rPr>
              <a:t>安否確認に時間を要した。</a:t>
            </a:r>
          </a:p>
        </p:txBody>
      </p:sp>
      <p:sp>
        <p:nvSpPr>
          <p:cNvPr id="10" name="正方形/長方形 9">
            <a:extLst>
              <a:ext uri="{FF2B5EF4-FFF2-40B4-BE49-F238E27FC236}">
                <a16:creationId xmlns:a16="http://schemas.microsoft.com/office/drawing/2014/main" id="{BDC6EFF9-DAE5-4E7E-9F52-F9D37FF0B8E9}"/>
              </a:ext>
            </a:extLst>
          </p:cNvPr>
          <p:cNvSpPr/>
          <p:nvPr/>
        </p:nvSpPr>
        <p:spPr>
          <a:xfrm>
            <a:off x="567081" y="672623"/>
            <a:ext cx="2290419" cy="77250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defTabSz="457200"/>
            <a:r>
              <a:rPr lang="ja-JP" altLang="en-US" sz="2800" b="1" dirty="0">
                <a:ln w="0"/>
                <a:solidFill>
                  <a:schemeClr val="accent2"/>
                </a:solidFill>
                <a:effectLst>
                  <a:outerShdw blurRad="38100" dist="25400" dir="5400000" algn="ctr" rotWithShape="0">
                    <a:srgbClr val="6E747A">
                      <a:alpha val="43000"/>
                    </a:srgbClr>
                  </a:outerShdw>
                </a:effectLst>
                <a:latin typeface="+mj-ea"/>
                <a:ea typeface="+mj-ea"/>
              </a:rPr>
              <a:t>◆背景</a:t>
            </a:r>
          </a:p>
        </p:txBody>
      </p:sp>
      <p:sp>
        <p:nvSpPr>
          <p:cNvPr id="12" name="四角形: 角を丸くする 11">
            <a:extLst>
              <a:ext uri="{FF2B5EF4-FFF2-40B4-BE49-F238E27FC236}">
                <a16:creationId xmlns:a16="http://schemas.microsoft.com/office/drawing/2014/main" id="{BEC21CB7-84C0-4016-889B-72993C7056BB}"/>
              </a:ext>
            </a:extLst>
          </p:cNvPr>
          <p:cNvSpPr/>
          <p:nvPr/>
        </p:nvSpPr>
        <p:spPr>
          <a:xfrm>
            <a:off x="1039862" y="3156348"/>
            <a:ext cx="2791117" cy="1199363"/>
          </a:xfrm>
          <a:prstGeom prst="round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defTabSz="457200"/>
            <a:r>
              <a:rPr lang="ja-JP" altLang="en-US" sz="2000" b="1" u="sng" dirty="0">
                <a:solidFill>
                  <a:schemeClr val="accent1">
                    <a:lumMod val="75000"/>
                  </a:schemeClr>
                </a:solidFill>
                <a:latin typeface="+mn-ea"/>
              </a:rPr>
              <a:t>ライフライン寸断時の迅速な安否確認</a:t>
            </a:r>
            <a:endParaRPr lang="ja-JP" altLang="en-US" sz="1400" b="1" u="sng" dirty="0">
              <a:solidFill>
                <a:schemeClr val="accent1">
                  <a:lumMod val="75000"/>
                </a:schemeClr>
              </a:solidFill>
              <a:latin typeface="+mn-ea"/>
            </a:endParaRPr>
          </a:p>
        </p:txBody>
      </p:sp>
      <p:sp>
        <p:nvSpPr>
          <p:cNvPr id="19" name="正方形/長方形 18">
            <a:extLst>
              <a:ext uri="{FF2B5EF4-FFF2-40B4-BE49-F238E27FC236}">
                <a16:creationId xmlns:a16="http://schemas.microsoft.com/office/drawing/2014/main" id="{AE2B9DA3-7176-48DA-BDA7-1906AAD1DB15}"/>
              </a:ext>
            </a:extLst>
          </p:cNvPr>
          <p:cNvSpPr/>
          <p:nvPr/>
        </p:nvSpPr>
        <p:spPr>
          <a:xfrm>
            <a:off x="1783157" y="4527058"/>
            <a:ext cx="1286992" cy="498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defTabSz="457200"/>
            <a:r>
              <a:rPr lang="ja-JP" altLang="en-US" sz="1100" dirty="0">
                <a:ln w="0"/>
                <a:solidFill>
                  <a:schemeClr val="tx1"/>
                </a:solidFill>
                <a:effectLst>
                  <a:outerShdw blurRad="38100" dist="19050" dir="2700000" algn="tl" rotWithShape="0">
                    <a:schemeClr val="dk1">
                      <a:alpha val="40000"/>
                    </a:schemeClr>
                  </a:outerShdw>
                </a:effectLst>
                <a:latin typeface="+mj-ea"/>
                <a:ea typeface="+mj-ea"/>
              </a:rPr>
              <a:t>被災地住民</a:t>
            </a:r>
          </a:p>
        </p:txBody>
      </p:sp>
      <p:pic>
        <p:nvPicPr>
          <p:cNvPr id="6" name="図 5" descr="部屋 が含まれている画像&#10;&#10;自動的に生成された説明">
            <a:extLst>
              <a:ext uri="{FF2B5EF4-FFF2-40B4-BE49-F238E27FC236}">
                <a16:creationId xmlns:a16="http://schemas.microsoft.com/office/drawing/2014/main" id="{4C14EB07-BB8F-426D-B5C2-D838CD28D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1110" y="4576439"/>
            <a:ext cx="1500253" cy="1561628"/>
          </a:xfrm>
          <a:prstGeom prst="rect">
            <a:avLst/>
          </a:prstGeom>
          <a:ln>
            <a:noFill/>
          </a:ln>
          <a:effectLst>
            <a:softEdge rad="112500"/>
          </a:effectLst>
        </p:spPr>
      </p:pic>
      <p:pic>
        <p:nvPicPr>
          <p:cNvPr id="22" name="図 21" descr="ダイアグラム, 設計図&#10;&#10;自動的に生成された説明">
            <a:extLst>
              <a:ext uri="{FF2B5EF4-FFF2-40B4-BE49-F238E27FC236}">
                <a16:creationId xmlns:a16="http://schemas.microsoft.com/office/drawing/2014/main" id="{FA4C1F20-CAB6-4B65-8856-83F4643914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4383" y="4559226"/>
            <a:ext cx="1759649" cy="1335348"/>
          </a:xfrm>
          <a:prstGeom prst="rect">
            <a:avLst/>
          </a:prstGeom>
          <a:ln>
            <a:noFill/>
          </a:ln>
          <a:effectLst>
            <a:softEdge rad="112500"/>
          </a:effectLst>
        </p:spPr>
      </p:pic>
      <p:pic>
        <p:nvPicPr>
          <p:cNvPr id="24" name="図 23" descr="テーブル, 挿絵 が含まれている画像&#10;&#10;自動的に生成された説明">
            <a:extLst>
              <a:ext uri="{FF2B5EF4-FFF2-40B4-BE49-F238E27FC236}">
                <a16:creationId xmlns:a16="http://schemas.microsoft.com/office/drawing/2014/main" id="{DE4A9036-DB06-4213-9FD2-A4139C5A74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3134" y="5738086"/>
            <a:ext cx="1892655" cy="1152861"/>
          </a:xfrm>
          <a:prstGeom prst="rect">
            <a:avLst/>
          </a:prstGeom>
          <a:ln>
            <a:noFill/>
          </a:ln>
          <a:effectLst>
            <a:softEdge rad="112500"/>
          </a:effectLst>
        </p:spPr>
      </p:pic>
      <p:sp>
        <p:nvSpPr>
          <p:cNvPr id="26" name="正方形/長方形 25">
            <a:extLst>
              <a:ext uri="{FF2B5EF4-FFF2-40B4-BE49-F238E27FC236}">
                <a16:creationId xmlns:a16="http://schemas.microsoft.com/office/drawing/2014/main" id="{F24B8799-305B-45D3-B48C-451C9EAEE036}"/>
              </a:ext>
            </a:extLst>
          </p:cNvPr>
          <p:cNvSpPr/>
          <p:nvPr/>
        </p:nvSpPr>
        <p:spPr>
          <a:xfrm>
            <a:off x="3715141" y="5794492"/>
            <a:ext cx="1286992" cy="498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defTabSz="457200"/>
            <a:r>
              <a:rPr lang="ja-JP" altLang="en-US" sz="1100" dirty="0">
                <a:ln w="0"/>
                <a:solidFill>
                  <a:schemeClr val="tx1"/>
                </a:solidFill>
                <a:effectLst>
                  <a:outerShdw blurRad="38100" dist="19050" dir="2700000" algn="tl" rotWithShape="0">
                    <a:schemeClr val="dk1">
                      <a:alpha val="40000"/>
                    </a:schemeClr>
                  </a:outerShdw>
                </a:effectLst>
                <a:latin typeface="+mj-ea"/>
                <a:ea typeface="+mj-ea"/>
              </a:rPr>
              <a:t>災害対策本部</a:t>
            </a:r>
          </a:p>
        </p:txBody>
      </p:sp>
      <p:sp>
        <p:nvSpPr>
          <p:cNvPr id="27" name="正方形/長方形 26">
            <a:extLst>
              <a:ext uri="{FF2B5EF4-FFF2-40B4-BE49-F238E27FC236}">
                <a16:creationId xmlns:a16="http://schemas.microsoft.com/office/drawing/2014/main" id="{63585D9E-7942-46F3-88C8-B07A5105F31D}"/>
              </a:ext>
            </a:extLst>
          </p:cNvPr>
          <p:cNvSpPr/>
          <p:nvPr/>
        </p:nvSpPr>
        <p:spPr>
          <a:xfrm>
            <a:off x="6276939" y="4549614"/>
            <a:ext cx="1038400" cy="498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defTabSz="457200"/>
            <a:r>
              <a:rPr lang="ja-JP" altLang="en-US" sz="1100" dirty="0">
                <a:ln w="0"/>
                <a:solidFill>
                  <a:schemeClr val="tx1"/>
                </a:solidFill>
                <a:effectLst>
                  <a:outerShdw blurRad="38100" dist="19050" dir="2700000" algn="tl" rotWithShape="0">
                    <a:schemeClr val="dk1">
                      <a:alpha val="40000"/>
                    </a:schemeClr>
                  </a:outerShdw>
                </a:effectLst>
                <a:latin typeface="+mj-ea"/>
                <a:ea typeface="+mj-ea"/>
              </a:rPr>
              <a:t>被災地住民の</a:t>
            </a:r>
            <a:endParaRPr lang="en-US" altLang="ja-JP" sz="1100" dirty="0">
              <a:ln w="0"/>
              <a:solidFill>
                <a:schemeClr val="tx1"/>
              </a:solidFill>
              <a:effectLst>
                <a:outerShdw blurRad="38100" dist="19050" dir="2700000" algn="tl" rotWithShape="0">
                  <a:schemeClr val="dk1">
                    <a:alpha val="40000"/>
                  </a:schemeClr>
                </a:outerShdw>
              </a:effectLst>
              <a:latin typeface="+mj-ea"/>
              <a:ea typeface="+mj-ea"/>
            </a:endParaRPr>
          </a:p>
          <a:p>
            <a:pPr defTabSz="457200"/>
            <a:r>
              <a:rPr lang="ja-JP" altLang="en-US" sz="1100" dirty="0">
                <a:ln w="0"/>
                <a:solidFill>
                  <a:schemeClr val="tx1"/>
                </a:solidFill>
                <a:effectLst>
                  <a:outerShdw blurRad="38100" dist="19050" dir="2700000" algn="tl" rotWithShape="0">
                    <a:schemeClr val="dk1">
                      <a:alpha val="40000"/>
                    </a:schemeClr>
                  </a:outerShdw>
                </a:effectLst>
                <a:latin typeface="+mj-ea"/>
                <a:ea typeface="+mj-ea"/>
              </a:rPr>
              <a:t>家族等</a:t>
            </a:r>
          </a:p>
        </p:txBody>
      </p:sp>
      <p:sp>
        <p:nvSpPr>
          <p:cNvPr id="52" name="正方形/長方形 51">
            <a:extLst>
              <a:ext uri="{FF2B5EF4-FFF2-40B4-BE49-F238E27FC236}">
                <a16:creationId xmlns:a16="http://schemas.microsoft.com/office/drawing/2014/main" id="{D4331AAD-B7AA-49ED-BDC6-59BF0200BE3D}"/>
              </a:ext>
            </a:extLst>
          </p:cNvPr>
          <p:cNvSpPr/>
          <p:nvPr/>
        </p:nvSpPr>
        <p:spPr>
          <a:xfrm>
            <a:off x="6893786" y="2804986"/>
            <a:ext cx="3585924" cy="490834"/>
          </a:xfrm>
          <a:prstGeom prst="rect">
            <a:avLst/>
          </a:prstGeom>
          <a:solidFill>
            <a:schemeClr val="bg1"/>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defTabSz="457200"/>
            <a:r>
              <a:rPr lang="ja-JP" altLang="en-US" sz="2000" b="1" dirty="0">
                <a:ln w="0"/>
                <a:solidFill>
                  <a:srgbClr val="FF0000"/>
                </a:solidFill>
                <a:effectLst>
                  <a:outerShdw blurRad="38100" dist="25400" dir="5400000" algn="ctr" rotWithShape="0">
                    <a:srgbClr val="6E747A">
                      <a:alpha val="43000"/>
                    </a:srgbClr>
                  </a:outerShdw>
                </a:effectLst>
                <a:latin typeface="+mj-ea"/>
                <a:ea typeface="+mj-ea"/>
              </a:rPr>
              <a:t>課題解決に向けたアプローチ</a:t>
            </a:r>
          </a:p>
        </p:txBody>
      </p:sp>
      <p:sp>
        <p:nvSpPr>
          <p:cNvPr id="53" name="正方形/長方形 52">
            <a:extLst>
              <a:ext uri="{FF2B5EF4-FFF2-40B4-BE49-F238E27FC236}">
                <a16:creationId xmlns:a16="http://schemas.microsoft.com/office/drawing/2014/main" id="{E3689AE1-C141-4795-8A47-CC587BCBA46F}"/>
              </a:ext>
            </a:extLst>
          </p:cNvPr>
          <p:cNvSpPr/>
          <p:nvPr/>
        </p:nvSpPr>
        <p:spPr>
          <a:xfrm>
            <a:off x="6609727" y="3476205"/>
            <a:ext cx="4682231" cy="317595"/>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defTabSz="457200"/>
            <a:r>
              <a:rPr lang="ja-JP" altLang="en-US" sz="1400" b="1" dirty="0">
                <a:solidFill>
                  <a:srgbClr val="FF0000"/>
                </a:solidFill>
                <a:latin typeface="+mn-ea"/>
              </a:rPr>
              <a:t>　①通信手段（安否確認）の確保</a:t>
            </a:r>
            <a:endParaRPr lang="ja-JP" altLang="en-US" sz="1400" b="1" u="sng" dirty="0">
              <a:solidFill>
                <a:srgbClr val="FF0000"/>
              </a:solidFill>
              <a:latin typeface="+mn-ea"/>
            </a:endParaRPr>
          </a:p>
        </p:txBody>
      </p:sp>
      <p:sp>
        <p:nvSpPr>
          <p:cNvPr id="54" name="正方形/長方形 53">
            <a:extLst>
              <a:ext uri="{FF2B5EF4-FFF2-40B4-BE49-F238E27FC236}">
                <a16:creationId xmlns:a16="http://schemas.microsoft.com/office/drawing/2014/main" id="{F5A50285-9F9E-4AA5-AF7B-E777C64ADAC7}"/>
              </a:ext>
            </a:extLst>
          </p:cNvPr>
          <p:cNvSpPr/>
          <p:nvPr/>
        </p:nvSpPr>
        <p:spPr>
          <a:xfrm>
            <a:off x="6609728" y="3982941"/>
            <a:ext cx="4682231" cy="317596"/>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defTabSz="457200"/>
            <a:r>
              <a:rPr lang="ja-JP" altLang="en-US" sz="1400" b="1" dirty="0">
                <a:solidFill>
                  <a:srgbClr val="FF0000"/>
                </a:solidFill>
                <a:latin typeface="+mn-ea"/>
              </a:rPr>
              <a:t>　②避難所（被災地）における非常用電源の確保</a:t>
            </a:r>
            <a:endParaRPr lang="ja-JP" altLang="en-US" sz="1400" b="1" u="sng" dirty="0">
              <a:solidFill>
                <a:srgbClr val="FF0000"/>
              </a:solidFill>
              <a:latin typeface="+mn-ea"/>
            </a:endParaRPr>
          </a:p>
        </p:txBody>
      </p:sp>
      <p:sp>
        <p:nvSpPr>
          <p:cNvPr id="55" name="矢印: ストライプ 54">
            <a:extLst>
              <a:ext uri="{FF2B5EF4-FFF2-40B4-BE49-F238E27FC236}">
                <a16:creationId xmlns:a16="http://schemas.microsoft.com/office/drawing/2014/main" id="{AEA476CD-8513-4C54-BFFC-DFC7B1364B50}"/>
              </a:ext>
            </a:extLst>
          </p:cNvPr>
          <p:cNvSpPr/>
          <p:nvPr/>
        </p:nvSpPr>
        <p:spPr>
          <a:xfrm>
            <a:off x="4443134" y="3277869"/>
            <a:ext cx="1600702" cy="1161266"/>
          </a:xfrm>
          <a:prstGeom prst="striped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66CA5A85-9CB0-4AFA-8865-9CDCEFB60DED}"/>
              </a:ext>
            </a:extLst>
          </p:cNvPr>
          <p:cNvSpPr/>
          <p:nvPr/>
        </p:nvSpPr>
        <p:spPr>
          <a:xfrm>
            <a:off x="1712290" y="2804986"/>
            <a:ext cx="1166069" cy="490834"/>
          </a:xfrm>
          <a:prstGeom prst="rect">
            <a:avLst/>
          </a:prstGeom>
          <a:solidFill>
            <a:schemeClr val="bg1"/>
          </a:solid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457200"/>
            <a:r>
              <a:rPr lang="ja-JP" altLang="en-US" sz="2000" b="1" dirty="0">
                <a:ln w="0"/>
                <a:solidFill>
                  <a:schemeClr val="accent1"/>
                </a:solidFill>
                <a:effectLst>
                  <a:outerShdw blurRad="38100" dist="25400" dir="5400000" algn="ctr" rotWithShape="0">
                    <a:srgbClr val="6E747A">
                      <a:alpha val="43000"/>
                    </a:srgbClr>
                  </a:outerShdw>
                </a:effectLst>
                <a:latin typeface="+mj-ea"/>
                <a:ea typeface="+mj-ea"/>
              </a:rPr>
              <a:t>課題</a:t>
            </a:r>
          </a:p>
        </p:txBody>
      </p:sp>
      <p:pic>
        <p:nvPicPr>
          <p:cNvPr id="59" name="図 58" descr="ランプ, 挿絵 が含まれている画像&#10;&#10;自動的に生成された説明">
            <a:extLst>
              <a:ext uri="{FF2B5EF4-FFF2-40B4-BE49-F238E27FC236}">
                <a16:creationId xmlns:a16="http://schemas.microsoft.com/office/drawing/2014/main" id="{80FF8573-907C-4A24-AE13-912E9289A94A}"/>
              </a:ext>
            </a:extLst>
          </p:cNvPr>
          <p:cNvPicPr>
            <a:picLocks noChangeAspect="1"/>
          </p:cNvPicPr>
          <p:nvPr/>
        </p:nvPicPr>
        <p:blipFill rotWithShape="1">
          <a:blip r:embed="rId6">
            <a:extLst>
              <a:ext uri="{28A0092B-C50C-407E-A947-70E740481C1C}">
                <a14:useLocalDpi xmlns:a14="http://schemas.microsoft.com/office/drawing/2010/main" val="0"/>
              </a:ext>
            </a:extLst>
          </a:blip>
          <a:srcRect l="-1777" t="-4374" r="51777" b="4374"/>
          <a:stretch/>
        </p:blipFill>
        <p:spPr>
          <a:xfrm>
            <a:off x="4563696" y="4719807"/>
            <a:ext cx="1693957" cy="981817"/>
          </a:xfrm>
          <a:prstGeom prst="rect">
            <a:avLst/>
          </a:prstGeom>
        </p:spPr>
      </p:pic>
    </p:spTree>
    <p:extLst>
      <p:ext uri="{BB962C8B-B14F-4D97-AF65-F5344CB8AC3E}">
        <p14:creationId xmlns:p14="http://schemas.microsoft.com/office/powerpoint/2010/main" val="1319616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4711696-A0CA-4911-BE02-D271300A89AE}"/>
              </a:ext>
            </a:extLst>
          </p:cNvPr>
          <p:cNvSpPr>
            <a:spLocks noGrp="1"/>
          </p:cNvSpPr>
          <p:nvPr>
            <p:ph type="sldNum" sz="quarter" idx="12"/>
          </p:nvPr>
        </p:nvSpPr>
        <p:spPr/>
        <p:txBody>
          <a:bodyPr/>
          <a:lstStyle/>
          <a:p>
            <a:fld id="{AAC10845-2A17-48B3-8B2F-D881260A656A}" type="slidenum">
              <a:rPr kumimoji="1" lang="ja-JP" altLang="en-US" smtClean="0"/>
              <a:t>5</a:t>
            </a:fld>
            <a:endParaRPr kumimoji="1" lang="ja-JP" altLang="en-US"/>
          </a:p>
        </p:txBody>
      </p:sp>
      <p:sp>
        <p:nvSpPr>
          <p:cNvPr id="5" name="タイトル 1">
            <a:extLst>
              <a:ext uri="{FF2B5EF4-FFF2-40B4-BE49-F238E27FC236}">
                <a16:creationId xmlns:a16="http://schemas.microsoft.com/office/drawing/2014/main" id="{16736CEF-C209-462E-A26C-C2EC3285F79C}"/>
              </a:ext>
            </a:extLst>
          </p:cNvPr>
          <p:cNvSpPr txBox="1">
            <a:spLocks/>
          </p:cNvSpPr>
          <p:nvPr/>
        </p:nvSpPr>
        <p:spPr>
          <a:xfrm>
            <a:off x="2759719" y="76365"/>
            <a:ext cx="7709741" cy="413207"/>
          </a:xfrm>
          <a:prstGeom prst="rect">
            <a:avLst/>
          </a:prstGeom>
        </p:spPr>
        <p:txBody>
          <a:bodyPr>
            <a:noAutofit/>
          </a:bodyPr>
          <a:lstStyle>
            <a:lvl1pPr algn="l" defTabSz="457200" rtl="0" eaLnBrk="1" latinLnBrk="0" hangingPunct="1">
              <a:spcBef>
                <a:spcPct val="0"/>
              </a:spcBef>
              <a:buNone/>
              <a:defRPr kumimoji="1" sz="3600" kern="1200">
                <a:solidFill>
                  <a:schemeClr val="accent2">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400" b="1" u="sng" dirty="0">
                <a:ln w="0"/>
                <a:solidFill>
                  <a:schemeClr val="accent2"/>
                </a:solidFill>
                <a:effectLst>
                  <a:outerShdw blurRad="38100" dist="25400" dir="5400000" algn="ctr" rotWithShape="0">
                    <a:srgbClr val="6E747A">
                      <a:alpha val="43000"/>
                    </a:srgbClr>
                  </a:outerShdw>
                </a:effectLst>
                <a:latin typeface="+mj-ea"/>
                <a:ea typeface="+mj-ea"/>
              </a:rPr>
              <a:t>衛星安否確認サービス「</a:t>
            </a:r>
            <a:r>
              <a:rPr lang="en-US" altLang="ja-JP" sz="2400" b="1" u="sng" dirty="0">
                <a:ln w="0"/>
                <a:solidFill>
                  <a:schemeClr val="accent2"/>
                </a:solidFill>
                <a:effectLst>
                  <a:outerShdw blurRad="38100" dist="25400" dir="5400000" algn="ctr" rotWithShape="0">
                    <a:srgbClr val="6E747A">
                      <a:alpha val="43000"/>
                    </a:srgbClr>
                  </a:outerShdw>
                </a:effectLst>
                <a:latin typeface="+mj-ea"/>
                <a:ea typeface="+mj-ea"/>
              </a:rPr>
              <a:t>Q-ANPI</a:t>
            </a:r>
            <a:r>
              <a:rPr lang="ja-JP" altLang="en-US" sz="2400" b="1" u="sng" dirty="0">
                <a:ln w="0"/>
                <a:solidFill>
                  <a:schemeClr val="accent2"/>
                </a:solidFill>
                <a:effectLst>
                  <a:outerShdw blurRad="38100" dist="25400" dir="5400000" algn="ctr" rotWithShape="0">
                    <a:srgbClr val="6E747A">
                      <a:alpha val="43000"/>
                    </a:srgbClr>
                  </a:outerShdw>
                </a:effectLst>
                <a:latin typeface="+mj-ea"/>
                <a:ea typeface="+mj-ea"/>
              </a:rPr>
              <a:t>」実証実験への参加</a:t>
            </a:r>
            <a:endParaRPr lang="ja-JP" altLang="en-US" sz="2400" dirty="0">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961D2338-4576-44FF-B7AD-C53646B50C40}"/>
              </a:ext>
            </a:extLst>
          </p:cNvPr>
          <p:cNvSpPr/>
          <p:nvPr/>
        </p:nvSpPr>
        <p:spPr>
          <a:xfrm>
            <a:off x="857113" y="3694723"/>
            <a:ext cx="10142252" cy="22355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defTabSz="457200"/>
            <a:endParaRPr lang="ja-JP" altLang="en-US" dirty="0">
              <a:ln>
                <a:solidFill>
                  <a:schemeClr val="tx1"/>
                </a:solidFill>
              </a:ln>
              <a:solidFill>
                <a:schemeClr val="tx1"/>
              </a:solidFill>
              <a:latin typeface="+mj-ea"/>
              <a:ea typeface="+mj-ea"/>
            </a:endParaRPr>
          </a:p>
        </p:txBody>
      </p:sp>
      <p:pic>
        <p:nvPicPr>
          <p:cNvPr id="19" name="図 18" descr="ダイアグラム が含まれている画像&#10;&#10;自動的に生成された説明">
            <a:extLst>
              <a:ext uri="{FF2B5EF4-FFF2-40B4-BE49-F238E27FC236}">
                <a16:creationId xmlns:a16="http://schemas.microsoft.com/office/drawing/2014/main" id="{ACC7217F-38F7-47FB-98B6-FC48F309CBA4}"/>
              </a:ext>
            </a:extLst>
          </p:cNvPr>
          <p:cNvPicPr>
            <a:picLocks noChangeAspect="1"/>
          </p:cNvPicPr>
          <p:nvPr/>
        </p:nvPicPr>
        <p:blipFill rotWithShape="1">
          <a:blip r:embed="rId3">
            <a:extLst>
              <a:ext uri="{28A0092B-C50C-407E-A947-70E740481C1C}">
                <a14:useLocalDpi xmlns:a14="http://schemas.microsoft.com/office/drawing/2010/main" val="0"/>
              </a:ext>
            </a:extLst>
          </a:blip>
          <a:srcRect b="50635"/>
          <a:stretch/>
        </p:blipFill>
        <p:spPr>
          <a:xfrm>
            <a:off x="773723" y="811689"/>
            <a:ext cx="10400274" cy="3354468"/>
          </a:xfrm>
          <a:prstGeom prst="rect">
            <a:avLst/>
          </a:prstGeom>
        </p:spPr>
      </p:pic>
      <p:sp>
        <p:nvSpPr>
          <p:cNvPr id="20" name="テキスト ボックス 19">
            <a:extLst>
              <a:ext uri="{FF2B5EF4-FFF2-40B4-BE49-F238E27FC236}">
                <a16:creationId xmlns:a16="http://schemas.microsoft.com/office/drawing/2014/main" id="{E8518DEC-869E-4543-8504-D91C23FC7C29}"/>
              </a:ext>
            </a:extLst>
          </p:cNvPr>
          <p:cNvSpPr txBox="1"/>
          <p:nvPr/>
        </p:nvSpPr>
        <p:spPr>
          <a:xfrm>
            <a:off x="621324" y="4347488"/>
            <a:ext cx="10808676" cy="2021707"/>
          </a:xfrm>
          <a:prstGeom prst="rect">
            <a:avLst/>
          </a:prstGeom>
          <a:noFill/>
          <a:ln>
            <a:solidFill>
              <a:schemeClr val="tx1"/>
            </a:solidFill>
          </a:ln>
        </p:spPr>
        <p:txBody>
          <a:bodyPr wrap="square" rtlCol="0">
            <a:spAutoFit/>
          </a:bodyPr>
          <a:lstStyle/>
          <a:p>
            <a:pPr algn="just">
              <a:lnSpc>
                <a:spcPct val="150000"/>
              </a:lnSpc>
            </a:pPr>
            <a:r>
              <a:rPr lang="ja-JP" altLang="en-US" sz="1700" b="1" dirty="0">
                <a:solidFill>
                  <a:schemeClr val="accent2"/>
                </a:solidFill>
                <a:latin typeface="HGｺﾞｼｯｸE" panose="020B0909000000000000" pitchFamily="49" charset="-128"/>
                <a:ea typeface="HGｺﾞｼｯｸE" panose="020B0909000000000000" pitchFamily="49" charset="-128"/>
              </a:rPr>
              <a:t>◆</a:t>
            </a:r>
            <a:r>
              <a:rPr lang="en-US" altLang="ja-JP" sz="1700" b="1" dirty="0">
                <a:solidFill>
                  <a:schemeClr val="accent2"/>
                </a:solidFill>
                <a:latin typeface="HGｺﾞｼｯｸE" panose="020B0909000000000000" pitchFamily="49" charset="-128"/>
                <a:ea typeface="HGｺﾞｼｯｸE" panose="020B0909000000000000" pitchFamily="49" charset="-128"/>
              </a:rPr>
              <a:t>Q-ANPI</a:t>
            </a:r>
            <a:r>
              <a:rPr lang="ja-JP" altLang="en-US" sz="1700" b="1" dirty="0">
                <a:solidFill>
                  <a:schemeClr val="accent2"/>
                </a:solidFill>
                <a:latin typeface="HGｺﾞｼｯｸE" panose="020B0909000000000000" pitchFamily="49" charset="-128"/>
                <a:ea typeface="HGｺﾞｼｯｸE" panose="020B0909000000000000" pitchFamily="49" charset="-128"/>
              </a:rPr>
              <a:t>とは・・・</a:t>
            </a:r>
            <a:endParaRPr lang="en-US" altLang="ja-JP" sz="1700" b="1" dirty="0">
              <a:solidFill>
                <a:schemeClr val="accent2"/>
              </a:solidFill>
              <a:latin typeface="HGｺﾞｼｯｸE" panose="020B0909000000000000" pitchFamily="49" charset="-128"/>
              <a:ea typeface="HGｺﾞｼｯｸE" panose="020B0909000000000000" pitchFamily="49" charset="-128"/>
            </a:endParaRPr>
          </a:p>
          <a:p>
            <a:pPr algn="just">
              <a:lnSpc>
                <a:spcPct val="150000"/>
              </a:lnSpc>
            </a:pPr>
            <a:r>
              <a:rPr lang="ja-JP" altLang="en-US" sz="1700" dirty="0">
                <a:solidFill>
                  <a:schemeClr val="accent2"/>
                </a:solidFill>
                <a:latin typeface="+mj-ea"/>
                <a:ea typeface="+mj-ea"/>
              </a:rPr>
              <a:t>　電話番号や健康状態等を、準天頂衛星を経由して関係府省庁、地方自治体等の防災機関に伝達するサービス。</a:t>
            </a:r>
            <a:endParaRPr lang="en-US" altLang="ja-JP" sz="1700" dirty="0">
              <a:solidFill>
                <a:schemeClr val="accent2"/>
              </a:solidFill>
              <a:latin typeface="+mj-ea"/>
              <a:ea typeface="+mj-ea"/>
            </a:endParaRPr>
          </a:p>
          <a:p>
            <a:pPr algn="just">
              <a:lnSpc>
                <a:spcPct val="150000"/>
              </a:lnSpc>
            </a:pPr>
            <a:r>
              <a:rPr lang="en-US" altLang="ja-JP" sz="1700" b="1" dirty="0">
                <a:solidFill>
                  <a:schemeClr val="accent2"/>
                </a:solidFill>
                <a:latin typeface="+mj-ea"/>
                <a:ea typeface="+mj-ea"/>
              </a:rPr>
              <a:t>【</a:t>
            </a:r>
            <a:r>
              <a:rPr lang="ja-JP" altLang="en-US" sz="1700" b="1" dirty="0">
                <a:solidFill>
                  <a:schemeClr val="accent2"/>
                </a:solidFill>
                <a:latin typeface="+mj-ea"/>
                <a:ea typeface="+mj-ea"/>
              </a:rPr>
              <a:t>特徴</a:t>
            </a:r>
            <a:r>
              <a:rPr lang="en-US" altLang="ja-JP" sz="1700" b="1" dirty="0">
                <a:solidFill>
                  <a:schemeClr val="accent2"/>
                </a:solidFill>
                <a:latin typeface="+mj-ea"/>
                <a:ea typeface="+mj-ea"/>
              </a:rPr>
              <a:t>】</a:t>
            </a:r>
          </a:p>
          <a:p>
            <a:pPr>
              <a:lnSpc>
                <a:spcPct val="150000"/>
              </a:lnSpc>
            </a:pPr>
            <a:r>
              <a:rPr lang="ja-JP" altLang="en-US" sz="1700" dirty="0">
                <a:solidFill>
                  <a:schemeClr val="accent2"/>
                </a:solidFill>
                <a:latin typeface="+mj-ea"/>
                <a:ea typeface="+mj-ea"/>
              </a:rPr>
              <a:t>・地上の通信網の途絶等が発生し孤立した場合にも、最後の通信手段として活用可能。</a:t>
            </a:r>
            <a:endParaRPr lang="en-US" altLang="ja-JP" sz="1700" dirty="0">
              <a:solidFill>
                <a:schemeClr val="accent2"/>
              </a:solidFill>
              <a:latin typeface="+mj-ea"/>
              <a:ea typeface="+mj-ea"/>
            </a:endParaRPr>
          </a:p>
          <a:p>
            <a:pPr>
              <a:lnSpc>
                <a:spcPct val="150000"/>
              </a:lnSpc>
            </a:pPr>
            <a:r>
              <a:rPr lang="ja-JP" altLang="en-US" sz="1700" dirty="0">
                <a:solidFill>
                  <a:schemeClr val="accent2"/>
                </a:solidFill>
                <a:latin typeface="+mj-ea"/>
                <a:ea typeface="+mj-ea"/>
              </a:rPr>
              <a:t>・近親者等が被災者の電話番号で検索し、避難状況等を確認することで「迅速な安否確認」が可能となる。　</a:t>
            </a:r>
            <a:endParaRPr kumimoji="1" lang="en-US" altLang="ja-JP" sz="1700" dirty="0">
              <a:latin typeface="+mj-ea"/>
              <a:ea typeface="+mj-ea"/>
            </a:endParaRPr>
          </a:p>
        </p:txBody>
      </p:sp>
      <p:sp>
        <p:nvSpPr>
          <p:cNvPr id="11" name="テキスト ボックス 10">
            <a:extLst>
              <a:ext uri="{FF2B5EF4-FFF2-40B4-BE49-F238E27FC236}">
                <a16:creationId xmlns:a16="http://schemas.microsoft.com/office/drawing/2014/main" id="{B1FA6661-5142-4FE8-B313-A9018E8ED497}"/>
              </a:ext>
            </a:extLst>
          </p:cNvPr>
          <p:cNvSpPr txBox="1"/>
          <p:nvPr/>
        </p:nvSpPr>
        <p:spPr>
          <a:xfrm>
            <a:off x="9341866" y="4133712"/>
            <a:ext cx="2531640" cy="246221"/>
          </a:xfrm>
          <a:prstGeom prst="rect">
            <a:avLst/>
          </a:prstGeom>
          <a:noFill/>
        </p:spPr>
        <p:txBody>
          <a:bodyPr wrap="square" rtlCol="0">
            <a:spAutoFit/>
          </a:bodyPr>
          <a:lstStyle/>
          <a:p>
            <a:r>
              <a:rPr kumimoji="1" lang="en-US" altLang="ja-JP" sz="1000" dirty="0"/>
              <a:t>※</a:t>
            </a:r>
            <a:r>
              <a:rPr kumimoji="1" lang="ja-JP" altLang="en-US" sz="1000" dirty="0"/>
              <a:t>内閣府作成資料より引用</a:t>
            </a:r>
          </a:p>
        </p:txBody>
      </p:sp>
    </p:spTree>
    <p:extLst>
      <p:ext uri="{BB962C8B-B14F-4D97-AF65-F5344CB8AC3E}">
        <p14:creationId xmlns:p14="http://schemas.microsoft.com/office/powerpoint/2010/main" val="3555416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9A2643F0-4A0D-4758-B120-5696030F2366}"/>
              </a:ext>
            </a:extLst>
          </p:cNvPr>
          <p:cNvSpPr/>
          <p:nvPr/>
        </p:nvSpPr>
        <p:spPr>
          <a:xfrm>
            <a:off x="702709" y="4009319"/>
            <a:ext cx="10715289" cy="272881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E4711696-A0CA-4911-BE02-D271300A89AE}"/>
              </a:ext>
            </a:extLst>
          </p:cNvPr>
          <p:cNvSpPr>
            <a:spLocks noGrp="1"/>
          </p:cNvSpPr>
          <p:nvPr>
            <p:ph type="sldNum" sz="quarter" idx="12"/>
          </p:nvPr>
        </p:nvSpPr>
        <p:spPr/>
        <p:txBody>
          <a:bodyPr/>
          <a:lstStyle/>
          <a:p>
            <a:fld id="{AAC10845-2A17-48B3-8B2F-D881260A656A}" type="slidenum">
              <a:rPr kumimoji="1" lang="ja-JP" altLang="en-US" smtClean="0"/>
              <a:t>6</a:t>
            </a:fld>
            <a:endParaRPr kumimoji="1" lang="ja-JP" altLang="en-US"/>
          </a:p>
        </p:txBody>
      </p:sp>
      <p:sp>
        <p:nvSpPr>
          <p:cNvPr id="5" name="タイトル 1">
            <a:extLst>
              <a:ext uri="{FF2B5EF4-FFF2-40B4-BE49-F238E27FC236}">
                <a16:creationId xmlns:a16="http://schemas.microsoft.com/office/drawing/2014/main" id="{16736CEF-C209-462E-A26C-C2EC3285F79C}"/>
              </a:ext>
            </a:extLst>
          </p:cNvPr>
          <p:cNvSpPr txBox="1">
            <a:spLocks/>
          </p:cNvSpPr>
          <p:nvPr/>
        </p:nvSpPr>
        <p:spPr>
          <a:xfrm>
            <a:off x="3019778" y="75619"/>
            <a:ext cx="7458072" cy="413207"/>
          </a:xfrm>
          <a:prstGeom prst="rect">
            <a:avLst/>
          </a:prstGeom>
        </p:spPr>
        <p:txBody>
          <a:bodyPr>
            <a:noAutofit/>
          </a:bodyPr>
          <a:lstStyle>
            <a:lvl1pPr algn="l" defTabSz="457200" rtl="0" eaLnBrk="1" latinLnBrk="0" hangingPunct="1">
              <a:spcBef>
                <a:spcPct val="0"/>
              </a:spcBef>
              <a:buNone/>
              <a:defRPr kumimoji="1" sz="3600" kern="1200">
                <a:solidFill>
                  <a:schemeClr val="accent2">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400" b="1" dirty="0">
                <a:ln w="0"/>
                <a:solidFill>
                  <a:schemeClr val="accent2"/>
                </a:solidFill>
                <a:effectLst>
                  <a:outerShdw blurRad="38100" dist="25400" dir="5400000" algn="ctr" rotWithShape="0">
                    <a:srgbClr val="6E747A">
                      <a:alpha val="43000"/>
                    </a:srgbClr>
                  </a:outerShdw>
                </a:effectLst>
                <a:latin typeface="+mj-ea"/>
                <a:ea typeface="+mj-ea"/>
              </a:rPr>
              <a:t>ハイブリッドカー用電源キット「</a:t>
            </a:r>
            <a:r>
              <a:rPr lang="en-US" altLang="ja-JP" sz="2400" b="1" dirty="0">
                <a:ln w="0"/>
                <a:solidFill>
                  <a:schemeClr val="accent2"/>
                </a:solidFill>
                <a:effectLst>
                  <a:outerShdw blurRad="38100" dist="25400" dir="5400000" algn="ctr" rotWithShape="0">
                    <a:srgbClr val="6E747A">
                      <a:alpha val="43000"/>
                    </a:srgbClr>
                  </a:outerShdw>
                </a:effectLst>
                <a:latin typeface="+mj-ea"/>
                <a:ea typeface="+mj-ea"/>
              </a:rPr>
              <a:t>Re-Q</a:t>
            </a:r>
            <a:r>
              <a:rPr lang="ja-JP" altLang="en-US" sz="2400" b="1" dirty="0">
                <a:ln w="0"/>
                <a:solidFill>
                  <a:schemeClr val="accent2"/>
                </a:solidFill>
                <a:effectLst>
                  <a:outerShdw blurRad="38100" dist="25400" dir="5400000" algn="ctr" rotWithShape="0">
                    <a:srgbClr val="6E747A">
                      <a:alpha val="43000"/>
                    </a:srgbClr>
                  </a:outerShdw>
                </a:effectLst>
                <a:latin typeface="+mj-ea"/>
                <a:ea typeface="+mj-ea"/>
              </a:rPr>
              <a:t>」の活用</a:t>
            </a:r>
            <a:endParaRPr lang="ja-JP" altLang="en-US" sz="2400" dirty="0">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961D2338-4576-44FF-B7AD-C53646B50C40}"/>
              </a:ext>
            </a:extLst>
          </p:cNvPr>
          <p:cNvSpPr/>
          <p:nvPr/>
        </p:nvSpPr>
        <p:spPr>
          <a:xfrm>
            <a:off x="733287" y="2206675"/>
            <a:ext cx="10142252" cy="22355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defTabSz="457200"/>
            <a:endParaRPr lang="ja-JP" altLang="en-US" dirty="0">
              <a:ln>
                <a:solidFill>
                  <a:schemeClr val="tx1"/>
                </a:solidFill>
              </a:ln>
              <a:solidFill>
                <a:schemeClr val="tx1"/>
              </a:solidFill>
              <a:latin typeface="+mj-ea"/>
              <a:ea typeface="+mj-ea"/>
            </a:endParaRPr>
          </a:p>
        </p:txBody>
      </p:sp>
      <p:sp>
        <p:nvSpPr>
          <p:cNvPr id="10" name="正方形/長方形 9">
            <a:extLst>
              <a:ext uri="{FF2B5EF4-FFF2-40B4-BE49-F238E27FC236}">
                <a16:creationId xmlns:a16="http://schemas.microsoft.com/office/drawing/2014/main" id="{BDC6EFF9-DAE5-4E7E-9F52-F9D37FF0B8E9}"/>
              </a:ext>
            </a:extLst>
          </p:cNvPr>
          <p:cNvSpPr/>
          <p:nvPr/>
        </p:nvSpPr>
        <p:spPr>
          <a:xfrm>
            <a:off x="702709" y="723784"/>
            <a:ext cx="11000223" cy="77250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defTabSz="457200"/>
            <a:r>
              <a:rPr lang="ja-JP" altLang="en-US" sz="2400" b="1" dirty="0">
                <a:ln w="0"/>
                <a:solidFill>
                  <a:schemeClr val="accent2"/>
                </a:solidFill>
                <a:effectLst>
                  <a:outerShdw blurRad="38100" dist="25400" dir="5400000" algn="ctr" rotWithShape="0">
                    <a:srgbClr val="6E747A">
                      <a:alpha val="43000"/>
                    </a:srgbClr>
                  </a:outerShdw>
                </a:effectLst>
                <a:latin typeface="+mj-ea"/>
                <a:ea typeface="+mj-ea"/>
              </a:rPr>
              <a:t>◆概要</a:t>
            </a:r>
            <a:endParaRPr lang="ja-JP" altLang="en-US" sz="2400" b="1" u="sng" dirty="0">
              <a:ln w="0"/>
              <a:solidFill>
                <a:schemeClr val="accent2"/>
              </a:solidFill>
              <a:effectLst>
                <a:outerShdw blurRad="38100" dist="25400" dir="5400000" algn="ctr" rotWithShape="0">
                  <a:srgbClr val="6E747A">
                    <a:alpha val="43000"/>
                  </a:srgbClr>
                </a:outerShdw>
              </a:effectLst>
              <a:latin typeface="+mj-ea"/>
              <a:ea typeface="+mj-ea"/>
            </a:endParaRPr>
          </a:p>
        </p:txBody>
      </p:sp>
      <p:pic>
        <p:nvPicPr>
          <p:cNvPr id="11" name="図 10">
            <a:extLst>
              <a:ext uri="{FF2B5EF4-FFF2-40B4-BE49-F238E27FC236}">
                <a16:creationId xmlns:a16="http://schemas.microsoft.com/office/drawing/2014/main" id="{D08FD560-CFEC-4CA0-B831-47337EE4FB7F}"/>
              </a:ext>
            </a:extLst>
          </p:cNvPr>
          <p:cNvPicPr>
            <a:picLocks noChangeAspect="1"/>
          </p:cNvPicPr>
          <p:nvPr/>
        </p:nvPicPr>
        <p:blipFill rotWithShape="1">
          <a:blip r:embed="rId3">
            <a:extLst>
              <a:ext uri="{28A0092B-C50C-407E-A947-70E740481C1C}">
                <a14:useLocalDpi xmlns:a14="http://schemas.microsoft.com/office/drawing/2010/main" val="0"/>
              </a:ext>
            </a:extLst>
          </a:blip>
          <a:srcRect l="3709" t="31904" r="77071" b="26431"/>
          <a:stretch/>
        </p:blipFill>
        <p:spPr>
          <a:xfrm>
            <a:off x="774002" y="4635827"/>
            <a:ext cx="1619699" cy="1420017"/>
          </a:xfrm>
          <a:prstGeom prst="rect">
            <a:avLst/>
          </a:prstGeom>
        </p:spPr>
      </p:pic>
      <p:sp>
        <p:nvSpPr>
          <p:cNvPr id="12" name="テキスト ボックス 11">
            <a:extLst>
              <a:ext uri="{FF2B5EF4-FFF2-40B4-BE49-F238E27FC236}">
                <a16:creationId xmlns:a16="http://schemas.microsoft.com/office/drawing/2014/main" id="{B58EEE98-C64B-4F37-9B6E-BA627C080B99}"/>
              </a:ext>
            </a:extLst>
          </p:cNvPr>
          <p:cNvSpPr txBox="1"/>
          <p:nvPr/>
        </p:nvSpPr>
        <p:spPr>
          <a:xfrm>
            <a:off x="735722" y="4037545"/>
            <a:ext cx="5775252" cy="492443"/>
          </a:xfrm>
          <a:prstGeom prst="rect">
            <a:avLst/>
          </a:prstGeom>
          <a:noFill/>
        </p:spPr>
        <p:txBody>
          <a:bodyPr wrap="square" rtlCol="0">
            <a:spAutoFit/>
          </a:bodyPr>
          <a:lstStyle/>
          <a:p>
            <a:r>
              <a:rPr kumimoji="1" lang="ja-JP" altLang="en-US" sz="2600" b="1" dirty="0">
                <a:ln w="6600">
                  <a:solidFill>
                    <a:schemeClr val="accent2"/>
                  </a:solidFill>
                  <a:prstDash val="solid"/>
                </a:ln>
                <a:solidFill>
                  <a:srgbClr val="FFFFFF"/>
                </a:solidFill>
                <a:effectLst>
                  <a:outerShdw dist="38100" dir="2700000" algn="tl" rotWithShape="0">
                    <a:schemeClr val="accent2"/>
                  </a:outerShdw>
                </a:effectLst>
                <a:latin typeface="HGｺﾞｼｯｸE" panose="020B0909000000000000" pitchFamily="49" charset="-128"/>
                <a:ea typeface="HGｺﾞｼｯｸE" panose="020B0909000000000000" pitchFamily="49" charset="-128"/>
              </a:rPr>
              <a:t>災害時の電源供給 ＆ ＢＣＰ対策</a:t>
            </a:r>
          </a:p>
        </p:txBody>
      </p:sp>
      <p:sp>
        <p:nvSpPr>
          <p:cNvPr id="14" name="テキスト ボックス 13">
            <a:extLst>
              <a:ext uri="{FF2B5EF4-FFF2-40B4-BE49-F238E27FC236}">
                <a16:creationId xmlns:a16="http://schemas.microsoft.com/office/drawing/2014/main" id="{1DDF8A89-B867-43CE-850C-F11247B85B62}"/>
              </a:ext>
            </a:extLst>
          </p:cNvPr>
          <p:cNvSpPr txBox="1"/>
          <p:nvPr/>
        </p:nvSpPr>
        <p:spPr>
          <a:xfrm>
            <a:off x="710463" y="1348859"/>
            <a:ext cx="10521154" cy="1719702"/>
          </a:xfrm>
          <a:prstGeom prst="rect">
            <a:avLst/>
          </a:prstGeom>
          <a:noFill/>
          <a:ln>
            <a:solidFill>
              <a:schemeClr val="tx1"/>
            </a:solidFill>
          </a:ln>
        </p:spPr>
        <p:txBody>
          <a:bodyPr wrap="square" rtlCol="0">
            <a:spAutoFit/>
          </a:bodyPr>
          <a:lstStyle/>
          <a:p>
            <a:pPr marL="285750" indent="-285750" algn="just">
              <a:lnSpc>
                <a:spcPct val="150000"/>
              </a:lnSpc>
              <a:buFont typeface="Arial" panose="020B0604020202020204" pitchFamily="34" charset="0"/>
              <a:buChar char="•"/>
            </a:pPr>
            <a:r>
              <a:rPr kumimoji="1" lang="ja-JP" altLang="en-US" dirty="0">
                <a:solidFill>
                  <a:schemeClr val="accent2"/>
                </a:solidFill>
                <a:latin typeface="+mj-ea"/>
                <a:ea typeface="+mj-ea"/>
              </a:rPr>
              <a:t>停電時には「</a:t>
            </a:r>
            <a:r>
              <a:rPr kumimoji="1" lang="en-US" altLang="ja-JP" dirty="0">
                <a:solidFill>
                  <a:schemeClr val="accent2"/>
                </a:solidFill>
                <a:latin typeface="+mj-ea"/>
                <a:ea typeface="+mj-ea"/>
              </a:rPr>
              <a:t>Q-ANPI</a:t>
            </a:r>
            <a:r>
              <a:rPr kumimoji="1" lang="ja-JP" altLang="en-US" dirty="0">
                <a:solidFill>
                  <a:schemeClr val="accent2"/>
                </a:solidFill>
                <a:latin typeface="+mj-ea"/>
                <a:ea typeface="+mj-ea"/>
              </a:rPr>
              <a:t>」設備を使用することができない。</a:t>
            </a:r>
            <a:endParaRPr kumimoji="1" lang="en-US" altLang="ja-JP" dirty="0">
              <a:solidFill>
                <a:schemeClr val="accent2"/>
              </a:solidFill>
              <a:latin typeface="+mj-ea"/>
              <a:ea typeface="+mj-ea"/>
            </a:endParaRPr>
          </a:p>
          <a:p>
            <a:pPr marL="285750" indent="-285750" algn="just">
              <a:lnSpc>
                <a:spcPct val="150000"/>
              </a:lnSpc>
              <a:buFont typeface="Arial" panose="020B0604020202020204" pitchFamily="34" charset="0"/>
              <a:buChar char="•"/>
            </a:pPr>
            <a:r>
              <a:rPr kumimoji="1" lang="ja-JP" altLang="en-US" dirty="0">
                <a:solidFill>
                  <a:schemeClr val="accent2"/>
                </a:solidFill>
                <a:latin typeface="+mj-ea"/>
                <a:ea typeface="+mj-ea"/>
              </a:rPr>
              <a:t>精密機器等にも使用できる発電機として、「ＨＶ用電源キット（Ｒｅ</a:t>
            </a:r>
            <a:r>
              <a:rPr kumimoji="1" lang="en-US" altLang="ja-JP" dirty="0">
                <a:solidFill>
                  <a:schemeClr val="accent2"/>
                </a:solidFill>
                <a:latin typeface="+mj-ea"/>
                <a:ea typeface="+mj-ea"/>
              </a:rPr>
              <a:t>-</a:t>
            </a:r>
            <a:r>
              <a:rPr kumimoji="1" lang="ja-JP" altLang="en-US" dirty="0">
                <a:solidFill>
                  <a:schemeClr val="accent2"/>
                </a:solidFill>
                <a:latin typeface="+mj-ea"/>
                <a:ea typeface="+mj-ea"/>
              </a:rPr>
              <a:t>Ｑ）」（トヨタ自動車九州株式会社）を活用。</a:t>
            </a:r>
            <a:endParaRPr kumimoji="1" lang="en-US" altLang="ja-JP" dirty="0">
              <a:solidFill>
                <a:schemeClr val="accent2"/>
              </a:solidFill>
              <a:latin typeface="+mj-ea"/>
              <a:ea typeface="+mj-ea"/>
            </a:endParaRPr>
          </a:p>
          <a:p>
            <a:pPr marL="285750" indent="-285750" algn="just">
              <a:lnSpc>
                <a:spcPct val="150000"/>
              </a:lnSpc>
              <a:buFont typeface="Arial" panose="020B0604020202020204" pitchFamily="34" charset="0"/>
              <a:buChar char="•"/>
            </a:pPr>
            <a:r>
              <a:rPr lang="ja-JP" altLang="en-US" dirty="0">
                <a:solidFill>
                  <a:schemeClr val="accent2"/>
                </a:solidFill>
                <a:latin typeface="+mj-ea"/>
                <a:ea typeface="+mj-ea"/>
              </a:rPr>
              <a:t>「</a:t>
            </a:r>
            <a:r>
              <a:rPr lang="en-US" altLang="ja-JP" dirty="0">
                <a:solidFill>
                  <a:schemeClr val="accent2"/>
                </a:solidFill>
                <a:latin typeface="+mj-ea"/>
                <a:ea typeface="+mj-ea"/>
              </a:rPr>
              <a:t>Prius</a:t>
            </a:r>
            <a:r>
              <a:rPr lang="ja-JP" altLang="en-US" dirty="0">
                <a:solidFill>
                  <a:schemeClr val="accent2"/>
                </a:solidFill>
                <a:latin typeface="+mj-ea"/>
                <a:ea typeface="+mj-ea"/>
              </a:rPr>
              <a:t>」</a:t>
            </a:r>
            <a:r>
              <a:rPr lang="en-US" altLang="ja-JP" dirty="0">
                <a:solidFill>
                  <a:schemeClr val="accent2"/>
                </a:solidFill>
                <a:latin typeface="+mj-ea"/>
                <a:ea typeface="+mj-ea"/>
              </a:rPr>
              <a:t>+</a:t>
            </a:r>
            <a:r>
              <a:rPr lang="ja-JP" altLang="en-US" dirty="0">
                <a:solidFill>
                  <a:schemeClr val="accent2"/>
                </a:solidFill>
                <a:latin typeface="+mj-ea"/>
                <a:ea typeface="+mj-ea"/>
              </a:rPr>
              <a:t>「</a:t>
            </a:r>
            <a:r>
              <a:rPr lang="en-US" altLang="ja-JP" dirty="0">
                <a:solidFill>
                  <a:schemeClr val="accent2"/>
                </a:solidFill>
                <a:latin typeface="+mj-ea"/>
                <a:ea typeface="+mj-ea"/>
              </a:rPr>
              <a:t>Re-Q</a:t>
            </a:r>
            <a:r>
              <a:rPr lang="ja-JP" altLang="en-US" dirty="0">
                <a:solidFill>
                  <a:schemeClr val="accent2"/>
                </a:solidFill>
                <a:latin typeface="+mj-ea"/>
                <a:ea typeface="+mj-ea"/>
              </a:rPr>
              <a:t>」</a:t>
            </a:r>
            <a:r>
              <a:rPr lang="en-US" altLang="ja-JP" dirty="0">
                <a:solidFill>
                  <a:schemeClr val="accent2"/>
                </a:solidFill>
                <a:latin typeface="+mj-ea"/>
                <a:ea typeface="+mj-ea"/>
              </a:rPr>
              <a:t>+</a:t>
            </a:r>
            <a:r>
              <a:rPr lang="ja-JP" altLang="en-US" dirty="0">
                <a:solidFill>
                  <a:schemeClr val="accent2"/>
                </a:solidFill>
                <a:latin typeface="+mj-ea"/>
                <a:ea typeface="+mj-ea"/>
              </a:rPr>
              <a:t>「</a:t>
            </a:r>
            <a:r>
              <a:rPr lang="en-US" altLang="ja-JP" dirty="0">
                <a:solidFill>
                  <a:schemeClr val="accent2"/>
                </a:solidFill>
                <a:latin typeface="+mj-ea"/>
                <a:ea typeface="+mj-ea"/>
              </a:rPr>
              <a:t>Q-ANPI</a:t>
            </a:r>
            <a:r>
              <a:rPr lang="ja-JP" altLang="en-US" dirty="0">
                <a:solidFill>
                  <a:schemeClr val="accent2"/>
                </a:solidFill>
                <a:latin typeface="+mj-ea"/>
                <a:ea typeface="+mj-ea"/>
              </a:rPr>
              <a:t>」で実証実験。</a:t>
            </a:r>
            <a:endParaRPr kumimoji="1" lang="ja-JP" altLang="en-US" dirty="0">
              <a:solidFill>
                <a:schemeClr val="accent2"/>
              </a:solidFill>
              <a:latin typeface="+mj-ea"/>
              <a:ea typeface="+mj-ea"/>
            </a:endParaRPr>
          </a:p>
        </p:txBody>
      </p:sp>
      <p:pic>
        <p:nvPicPr>
          <p:cNvPr id="15" name="図 14">
            <a:extLst>
              <a:ext uri="{FF2B5EF4-FFF2-40B4-BE49-F238E27FC236}">
                <a16:creationId xmlns:a16="http://schemas.microsoft.com/office/drawing/2014/main" id="{7B0CCE1E-9481-4A54-A2BA-460AA1EB7AAC}"/>
              </a:ext>
            </a:extLst>
          </p:cNvPr>
          <p:cNvPicPr>
            <a:picLocks noChangeAspect="1"/>
          </p:cNvPicPr>
          <p:nvPr/>
        </p:nvPicPr>
        <p:blipFill rotWithShape="1">
          <a:blip r:embed="rId3">
            <a:extLst>
              <a:ext uri="{28A0092B-C50C-407E-A947-70E740481C1C}">
                <a14:useLocalDpi xmlns:a14="http://schemas.microsoft.com/office/drawing/2010/main" val="0"/>
              </a:ext>
            </a:extLst>
          </a:blip>
          <a:srcRect l="37496" t="31904" r="45307" b="26431"/>
          <a:stretch/>
        </p:blipFill>
        <p:spPr>
          <a:xfrm>
            <a:off x="3260316" y="4640796"/>
            <a:ext cx="1528639" cy="1415048"/>
          </a:xfrm>
          <a:prstGeom prst="rect">
            <a:avLst/>
          </a:prstGeom>
        </p:spPr>
      </p:pic>
      <p:sp>
        <p:nvSpPr>
          <p:cNvPr id="3" name="加算記号 2">
            <a:extLst>
              <a:ext uri="{FF2B5EF4-FFF2-40B4-BE49-F238E27FC236}">
                <a16:creationId xmlns:a16="http://schemas.microsoft.com/office/drawing/2014/main" id="{CDC6BC40-BE9C-49C5-8325-9AFCD443F650}"/>
              </a:ext>
            </a:extLst>
          </p:cNvPr>
          <p:cNvSpPr/>
          <p:nvPr/>
        </p:nvSpPr>
        <p:spPr>
          <a:xfrm>
            <a:off x="2270765" y="4677760"/>
            <a:ext cx="1076632" cy="1114750"/>
          </a:xfrm>
          <a:prstGeom prst="mathPlus">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7" name="図 16">
            <a:extLst>
              <a:ext uri="{FF2B5EF4-FFF2-40B4-BE49-F238E27FC236}">
                <a16:creationId xmlns:a16="http://schemas.microsoft.com/office/drawing/2014/main" id="{08F682F1-C713-4648-9829-1CE57FE74371}"/>
              </a:ext>
            </a:extLst>
          </p:cNvPr>
          <p:cNvPicPr>
            <a:picLocks noChangeAspect="1"/>
          </p:cNvPicPr>
          <p:nvPr/>
        </p:nvPicPr>
        <p:blipFill rotWithShape="1">
          <a:blip r:embed="rId4">
            <a:extLst>
              <a:ext uri="{28A0092B-C50C-407E-A947-70E740481C1C}">
                <a14:useLocalDpi xmlns:a14="http://schemas.microsoft.com/office/drawing/2010/main" val="0"/>
              </a:ext>
            </a:extLst>
          </a:blip>
          <a:srcRect l="10979" t="10332" r="50468" b="48714"/>
          <a:stretch/>
        </p:blipFill>
        <p:spPr>
          <a:xfrm rot="5400000">
            <a:off x="5795713" y="4536362"/>
            <a:ext cx="1526833" cy="1619698"/>
          </a:xfrm>
          <a:prstGeom prst="rect">
            <a:avLst/>
          </a:prstGeom>
          <a:ln>
            <a:noFill/>
          </a:ln>
          <a:effectLst>
            <a:outerShdw blurRad="292100" dist="139700" dir="2700000" algn="tl" rotWithShape="0">
              <a:srgbClr val="333333">
                <a:alpha val="65000"/>
              </a:srgbClr>
            </a:outerShdw>
          </a:effectLst>
        </p:spPr>
      </p:pic>
      <p:sp>
        <p:nvSpPr>
          <p:cNvPr id="18" name="加算記号 17">
            <a:extLst>
              <a:ext uri="{FF2B5EF4-FFF2-40B4-BE49-F238E27FC236}">
                <a16:creationId xmlns:a16="http://schemas.microsoft.com/office/drawing/2014/main" id="{BFB5E50E-34C5-4BB4-A798-ECB538668966}"/>
              </a:ext>
            </a:extLst>
          </p:cNvPr>
          <p:cNvSpPr/>
          <p:nvPr/>
        </p:nvSpPr>
        <p:spPr>
          <a:xfrm>
            <a:off x="4700014" y="4681100"/>
            <a:ext cx="1076632" cy="1114750"/>
          </a:xfrm>
          <a:prstGeom prst="mathPlus">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次の値と等しい 6">
            <a:extLst>
              <a:ext uri="{FF2B5EF4-FFF2-40B4-BE49-F238E27FC236}">
                <a16:creationId xmlns:a16="http://schemas.microsoft.com/office/drawing/2014/main" id="{226160A2-33E8-423E-9DB4-BE3B7D5844E8}"/>
              </a:ext>
            </a:extLst>
          </p:cNvPr>
          <p:cNvSpPr/>
          <p:nvPr/>
        </p:nvSpPr>
        <p:spPr>
          <a:xfrm>
            <a:off x="7363409" y="4775788"/>
            <a:ext cx="991684" cy="1016722"/>
          </a:xfrm>
          <a:prstGeom prst="mathEqual">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楕円 7">
            <a:extLst>
              <a:ext uri="{FF2B5EF4-FFF2-40B4-BE49-F238E27FC236}">
                <a16:creationId xmlns:a16="http://schemas.microsoft.com/office/drawing/2014/main" id="{F2CCF0FE-2748-4CDF-B336-3E84B00D7BA2}"/>
              </a:ext>
            </a:extLst>
          </p:cNvPr>
          <p:cNvSpPr/>
          <p:nvPr/>
        </p:nvSpPr>
        <p:spPr>
          <a:xfrm>
            <a:off x="8309700" y="4222382"/>
            <a:ext cx="3042599" cy="2123534"/>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FF0000"/>
                </a:solidFill>
                <a:latin typeface="BIZ UDPゴシック" panose="020B0400000000000000" pitchFamily="50" charset="-128"/>
                <a:ea typeface="BIZ UDPゴシック" panose="020B0400000000000000" pitchFamily="50" charset="-128"/>
              </a:rPr>
              <a:t>ライフライン寸断時の</a:t>
            </a:r>
            <a:endParaRPr kumimoji="1" lang="en-US" altLang="ja-JP" sz="2800" b="1" dirty="0">
              <a:solidFill>
                <a:srgbClr val="FF0000"/>
              </a:solidFill>
              <a:latin typeface="BIZ UDPゴシック" panose="020B0400000000000000" pitchFamily="50" charset="-128"/>
              <a:ea typeface="BIZ UDPゴシック" panose="020B0400000000000000" pitchFamily="50" charset="-128"/>
            </a:endParaRPr>
          </a:p>
          <a:p>
            <a:pPr algn="ctr"/>
            <a:r>
              <a:rPr kumimoji="1" lang="ja-JP" altLang="en-US" sz="2800" b="1" dirty="0">
                <a:solidFill>
                  <a:srgbClr val="FF0000"/>
                </a:solidFill>
                <a:latin typeface="BIZ UDPゴシック" panose="020B0400000000000000" pitchFamily="50" charset="-128"/>
                <a:ea typeface="BIZ UDPゴシック" panose="020B0400000000000000" pitchFamily="50" charset="-128"/>
              </a:rPr>
              <a:t>「迅速な安否確認」</a:t>
            </a:r>
          </a:p>
        </p:txBody>
      </p:sp>
      <p:sp>
        <p:nvSpPr>
          <p:cNvPr id="26" name="正方形/長方形 25">
            <a:extLst>
              <a:ext uri="{FF2B5EF4-FFF2-40B4-BE49-F238E27FC236}">
                <a16:creationId xmlns:a16="http://schemas.microsoft.com/office/drawing/2014/main" id="{A14CE234-F881-47D7-983B-3650A7052C85}"/>
              </a:ext>
            </a:extLst>
          </p:cNvPr>
          <p:cNvSpPr/>
          <p:nvPr/>
        </p:nvSpPr>
        <p:spPr>
          <a:xfrm>
            <a:off x="652907" y="3432768"/>
            <a:ext cx="1983189" cy="77250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defTabSz="457200"/>
            <a:r>
              <a:rPr lang="ja-JP" altLang="en-US" b="1" dirty="0">
                <a:ln w="0"/>
                <a:solidFill>
                  <a:schemeClr val="accent2"/>
                </a:solidFill>
                <a:effectLst>
                  <a:outerShdw blurRad="38100" dist="25400" dir="5400000" algn="ctr" rotWithShape="0">
                    <a:srgbClr val="6E747A">
                      <a:alpha val="43000"/>
                    </a:srgbClr>
                  </a:outerShdw>
                </a:effectLst>
                <a:latin typeface="+mj-ea"/>
                <a:ea typeface="+mj-ea"/>
              </a:rPr>
              <a:t>◆活用イメージ</a:t>
            </a:r>
          </a:p>
        </p:txBody>
      </p:sp>
      <p:sp>
        <p:nvSpPr>
          <p:cNvPr id="19" name="正方形/長方形 18">
            <a:extLst>
              <a:ext uri="{FF2B5EF4-FFF2-40B4-BE49-F238E27FC236}">
                <a16:creationId xmlns:a16="http://schemas.microsoft.com/office/drawing/2014/main" id="{F598BDAA-ABF9-4087-B691-5C29359198F2}"/>
              </a:ext>
            </a:extLst>
          </p:cNvPr>
          <p:cNvSpPr/>
          <p:nvPr/>
        </p:nvSpPr>
        <p:spPr>
          <a:xfrm>
            <a:off x="986949" y="6235431"/>
            <a:ext cx="1164307" cy="38959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457200"/>
            <a:r>
              <a:rPr lang="en-US" altLang="ja-JP" b="1" dirty="0">
                <a:ln w="0"/>
                <a:solidFill>
                  <a:schemeClr val="accent2"/>
                </a:solidFill>
                <a:latin typeface="+mj-ea"/>
                <a:ea typeface="+mj-ea"/>
              </a:rPr>
              <a:t>Prius</a:t>
            </a:r>
            <a:endParaRPr lang="ja-JP" altLang="en-US" b="1" dirty="0">
              <a:ln w="0"/>
              <a:solidFill>
                <a:schemeClr val="accent2"/>
              </a:solidFill>
              <a:latin typeface="+mj-ea"/>
              <a:ea typeface="+mj-ea"/>
            </a:endParaRPr>
          </a:p>
        </p:txBody>
      </p:sp>
      <p:sp>
        <p:nvSpPr>
          <p:cNvPr id="20" name="正方形/長方形 19">
            <a:extLst>
              <a:ext uri="{FF2B5EF4-FFF2-40B4-BE49-F238E27FC236}">
                <a16:creationId xmlns:a16="http://schemas.microsoft.com/office/drawing/2014/main" id="{F3C2ACCF-90FF-4748-859B-B3E3229FBEEA}"/>
              </a:ext>
            </a:extLst>
          </p:cNvPr>
          <p:cNvSpPr/>
          <p:nvPr/>
        </p:nvSpPr>
        <p:spPr>
          <a:xfrm>
            <a:off x="3530969" y="6205935"/>
            <a:ext cx="1041029" cy="40434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457200"/>
            <a:r>
              <a:rPr lang="en-US" altLang="ja-JP" b="1" dirty="0">
                <a:ln w="0"/>
                <a:solidFill>
                  <a:schemeClr val="accent2"/>
                </a:solidFill>
                <a:latin typeface="+mj-ea"/>
                <a:ea typeface="+mj-ea"/>
              </a:rPr>
              <a:t>Re-Q</a:t>
            </a:r>
            <a:endParaRPr lang="ja-JP" altLang="en-US" b="1" dirty="0">
              <a:ln w="0"/>
              <a:solidFill>
                <a:schemeClr val="accent2"/>
              </a:solidFill>
              <a:latin typeface="+mj-ea"/>
              <a:ea typeface="+mj-ea"/>
            </a:endParaRPr>
          </a:p>
        </p:txBody>
      </p:sp>
      <p:sp>
        <p:nvSpPr>
          <p:cNvPr id="21" name="正方形/長方形 20">
            <a:extLst>
              <a:ext uri="{FF2B5EF4-FFF2-40B4-BE49-F238E27FC236}">
                <a16:creationId xmlns:a16="http://schemas.microsoft.com/office/drawing/2014/main" id="{F245DB15-B0E8-4336-AADE-36BAF6CC4A33}"/>
              </a:ext>
            </a:extLst>
          </p:cNvPr>
          <p:cNvSpPr/>
          <p:nvPr/>
        </p:nvSpPr>
        <p:spPr>
          <a:xfrm>
            <a:off x="6009338" y="6205935"/>
            <a:ext cx="1164307" cy="38959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457200"/>
            <a:r>
              <a:rPr lang="en-US" altLang="ja-JP" b="1" dirty="0">
                <a:ln w="0"/>
                <a:solidFill>
                  <a:schemeClr val="accent2"/>
                </a:solidFill>
                <a:latin typeface="+mj-ea"/>
                <a:ea typeface="+mj-ea"/>
              </a:rPr>
              <a:t>Q-ANPI</a:t>
            </a:r>
            <a:endParaRPr lang="ja-JP" altLang="en-US" b="1" dirty="0">
              <a:ln w="0"/>
              <a:solidFill>
                <a:schemeClr val="accent2"/>
              </a:solidFill>
              <a:latin typeface="+mj-ea"/>
              <a:ea typeface="+mj-ea"/>
            </a:endParaRPr>
          </a:p>
        </p:txBody>
      </p:sp>
    </p:spTree>
    <p:extLst>
      <p:ext uri="{BB962C8B-B14F-4D97-AF65-F5344CB8AC3E}">
        <p14:creationId xmlns:p14="http://schemas.microsoft.com/office/powerpoint/2010/main" val="743136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4711696-A0CA-4911-BE02-D271300A89AE}"/>
              </a:ext>
            </a:extLst>
          </p:cNvPr>
          <p:cNvSpPr>
            <a:spLocks noGrp="1"/>
          </p:cNvSpPr>
          <p:nvPr>
            <p:ph type="sldNum" sz="quarter" idx="12"/>
          </p:nvPr>
        </p:nvSpPr>
        <p:spPr/>
        <p:txBody>
          <a:bodyPr/>
          <a:lstStyle/>
          <a:p>
            <a:fld id="{AAC10845-2A17-48B3-8B2F-D881260A656A}" type="slidenum">
              <a:rPr kumimoji="1" lang="ja-JP" altLang="en-US" smtClean="0"/>
              <a:t>7</a:t>
            </a:fld>
            <a:endParaRPr kumimoji="1" lang="ja-JP" altLang="en-US"/>
          </a:p>
        </p:txBody>
      </p:sp>
      <p:sp>
        <p:nvSpPr>
          <p:cNvPr id="5" name="タイトル 1">
            <a:extLst>
              <a:ext uri="{FF2B5EF4-FFF2-40B4-BE49-F238E27FC236}">
                <a16:creationId xmlns:a16="http://schemas.microsoft.com/office/drawing/2014/main" id="{16736CEF-C209-462E-A26C-C2EC3285F79C}"/>
              </a:ext>
            </a:extLst>
          </p:cNvPr>
          <p:cNvSpPr txBox="1">
            <a:spLocks/>
          </p:cNvSpPr>
          <p:nvPr/>
        </p:nvSpPr>
        <p:spPr>
          <a:xfrm>
            <a:off x="3019778" y="75619"/>
            <a:ext cx="7458072" cy="413207"/>
          </a:xfrm>
          <a:prstGeom prst="rect">
            <a:avLst/>
          </a:prstGeom>
        </p:spPr>
        <p:txBody>
          <a:bodyPr>
            <a:noAutofit/>
          </a:bodyPr>
          <a:lstStyle>
            <a:lvl1pPr algn="l" defTabSz="457200" rtl="0" eaLnBrk="1" latinLnBrk="0" hangingPunct="1">
              <a:spcBef>
                <a:spcPct val="0"/>
              </a:spcBef>
              <a:buNone/>
              <a:defRPr kumimoji="1" sz="3600" kern="1200">
                <a:solidFill>
                  <a:schemeClr val="accent2">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400" b="1" dirty="0">
                <a:ln w="0"/>
                <a:solidFill>
                  <a:schemeClr val="accent2"/>
                </a:solidFill>
                <a:effectLst>
                  <a:outerShdw blurRad="38100" dist="25400" dir="5400000" algn="ctr" rotWithShape="0">
                    <a:srgbClr val="6E747A">
                      <a:alpha val="43000"/>
                    </a:srgbClr>
                  </a:outerShdw>
                </a:effectLst>
                <a:latin typeface="+mj-ea"/>
                <a:ea typeface="+mj-ea"/>
              </a:rPr>
              <a:t>ハイブリッドカー用電源キット「</a:t>
            </a:r>
            <a:r>
              <a:rPr lang="en-US" altLang="ja-JP" sz="2400" b="1" dirty="0">
                <a:ln w="0"/>
                <a:solidFill>
                  <a:schemeClr val="accent2"/>
                </a:solidFill>
                <a:effectLst>
                  <a:outerShdw blurRad="38100" dist="25400" dir="5400000" algn="ctr" rotWithShape="0">
                    <a:srgbClr val="6E747A">
                      <a:alpha val="43000"/>
                    </a:srgbClr>
                  </a:outerShdw>
                </a:effectLst>
                <a:latin typeface="+mj-ea"/>
                <a:ea typeface="+mj-ea"/>
              </a:rPr>
              <a:t>Re-Q</a:t>
            </a:r>
            <a:r>
              <a:rPr lang="ja-JP" altLang="en-US" sz="2400" b="1" dirty="0">
                <a:ln w="0"/>
                <a:solidFill>
                  <a:schemeClr val="accent2"/>
                </a:solidFill>
                <a:effectLst>
                  <a:outerShdw blurRad="38100" dist="25400" dir="5400000" algn="ctr" rotWithShape="0">
                    <a:srgbClr val="6E747A">
                      <a:alpha val="43000"/>
                    </a:srgbClr>
                  </a:outerShdw>
                </a:effectLst>
                <a:latin typeface="+mj-ea"/>
                <a:ea typeface="+mj-ea"/>
              </a:rPr>
              <a:t>」の活用</a:t>
            </a:r>
            <a:endParaRPr lang="ja-JP" altLang="en-US" sz="2400" dirty="0">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961D2338-4576-44FF-B7AD-C53646B50C40}"/>
              </a:ext>
            </a:extLst>
          </p:cNvPr>
          <p:cNvSpPr/>
          <p:nvPr/>
        </p:nvSpPr>
        <p:spPr>
          <a:xfrm>
            <a:off x="857113" y="3694723"/>
            <a:ext cx="10142252" cy="22355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defTabSz="457200"/>
            <a:endParaRPr lang="ja-JP" altLang="en-US" dirty="0">
              <a:ln>
                <a:solidFill>
                  <a:schemeClr val="tx1"/>
                </a:solidFill>
              </a:ln>
              <a:solidFill>
                <a:schemeClr val="tx1"/>
              </a:solidFill>
              <a:latin typeface="+mj-ea"/>
              <a:ea typeface="+mj-ea"/>
            </a:endParaRPr>
          </a:p>
        </p:txBody>
      </p:sp>
      <p:sp>
        <p:nvSpPr>
          <p:cNvPr id="10" name="正方形/長方形 9">
            <a:extLst>
              <a:ext uri="{FF2B5EF4-FFF2-40B4-BE49-F238E27FC236}">
                <a16:creationId xmlns:a16="http://schemas.microsoft.com/office/drawing/2014/main" id="{BDC6EFF9-DAE5-4E7E-9F52-F9D37FF0B8E9}"/>
              </a:ext>
            </a:extLst>
          </p:cNvPr>
          <p:cNvSpPr/>
          <p:nvPr/>
        </p:nvSpPr>
        <p:spPr>
          <a:xfrm>
            <a:off x="1015309" y="642183"/>
            <a:ext cx="11000223" cy="77250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defTabSz="457200"/>
            <a:r>
              <a:rPr lang="ja-JP" altLang="en-US" sz="2000" b="1" dirty="0">
                <a:ln w="0"/>
                <a:solidFill>
                  <a:schemeClr val="accent2"/>
                </a:solidFill>
                <a:effectLst>
                  <a:outerShdw blurRad="38100" dist="25400" dir="5400000" algn="ctr" rotWithShape="0">
                    <a:srgbClr val="6E747A">
                      <a:alpha val="43000"/>
                    </a:srgbClr>
                  </a:outerShdw>
                </a:effectLst>
                <a:latin typeface="+mj-ea"/>
                <a:ea typeface="+mj-ea"/>
              </a:rPr>
              <a:t>◆協定の締結</a:t>
            </a:r>
            <a:endParaRPr lang="ja-JP" altLang="en-US" sz="2000" b="1" u="sng" dirty="0">
              <a:ln w="0"/>
              <a:solidFill>
                <a:schemeClr val="accent2"/>
              </a:solidFill>
              <a:effectLst>
                <a:outerShdw blurRad="38100" dist="25400" dir="5400000" algn="ctr" rotWithShape="0">
                  <a:srgbClr val="6E747A">
                    <a:alpha val="43000"/>
                  </a:srgbClr>
                </a:outerShdw>
              </a:effectLst>
              <a:latin typeface="+mj-ea"/>
              <a:ea typeface="+mj-ea"/>
            </a:endParaRPr>
          </a:p>
        </p:txBody>
      </p:sp>
      <p:pic>
        <p:nvPicPr>
          <p:cNvPr id="6" name="図 5" descr="テキスト&#10;&#10;自動的に生成された説明">
            <a:extLst>
              <a:ext uri="{FF2B5EF4-FFF2-40B4-BE49-F238E27FC236}">
                <a16:creationId xmlns:a16="http://schemas.microsoft.com/office/drawing/2014/main" id="{7D5B23EB-5BC6-4288-B7D0-B9E79AC29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307" y="720878"/>
            <a:ext cx="7332867" cy="4518359"/>
          </a:xfrm>
          <a:prstGeom prst="rect">
            <a:avLst/>
          </a:prstGeom>
          <a:ln>
            <a:noFill/>
          </a:ln>
          <a:effectLst>
            <a:softEdge rad="112500"/>
          </a:effectLst>
        </p:spPr>
      </p:pic>
      <p:pic>
        <p:nvPicPr>
          <p:cNvPr id="11" name="図 10" descr="ロゴ, アイコン&#10;&#10;自動的に生成された説明">
            <a:extLst>
              <a:ext uri="{FF2B5EF4-FFF2-40B4-BE49-F238E27FC236}">
                <a16:creationId xmlns:a16="http://schemas.microsoft.com/office/drawing/2014/main" id="{497860C8-BC10-402C-91D7-E70A7B11DA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7555" y="5221402"/>
            <a:ext cx="845568" cy="901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図 11">
            <a:extLst>
              <a:ext uri="{FF2B5EF4-FFF2-40B4-BE49-F238E27FC236}">
                <a16:creationId xmlns:a16="http://schemas.microsoft.com/office/drawing/2014/main" id="{A7F684AC-9839-47AE-9082-F7C1DB49749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5292" y="4606062"/>
            <a:ext cx="2952391" cy="2235595"/>
          </a:xfrm>
          <a:prstGeom prst="rect">
            <a:avLst/>
          </a:prstGeom>
          <a:noFill/>
          <a:ln>
            <a:noFill/>
          </a:ln>
        </p:spPr>
      </p:pic>
      <p:pic>
        <p:nvPicPr>
          <p:cNvPr id="3" name="図 2" descr="アイコン&#10;&#10;自動的に生成された説明">
            <a:extLst>
              <a:ext uri="{FF2B5EF4-FFF2-40B4-BE49-F238E27FC236}">
                <a16:creationId xmlns:a16="http://schemas.microsoft.com/office/drawing/2014/main" id="{923350DB-3E68-46F3-B2DD-57E6C12262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3812" y="5198747"/>
            <a:ext cx="1058162" cy="1058162"/>
          </a:xfrm>
          <a:prstGeom prst="rect">
            <a:avLst/>
          </a:prstGeom>
        </p:spPr>
      </p:pic>
      <p:sp>
        <p:nvSpPr>
          <p:cNvPr id="19" name="正方形/長方形 18">
            <a:extLst>
              <a:ext uri="{FF2B5EF4-FFF2-40B4-BE49-F238E27FC236}">
                <a16:creationId xmlns:a16="http://schemas.microsoft.com/office/drawing/2014/main" id="{B4DE9537-D77D-4089-9478-24E7775B3275}"/>
              </a:ext>
            </a:extLst>
          </p:cNvPr>
          <p:cNvSpPr/>
          <p:nvPr/>
        </p:nvSpPr>
        <p:spPr>
          <a:xfrm>
            <a:off x="6220985" y="6308588"/>
            <a:ext cx="1164307" cy="38959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457200"/>
            <a:r>
              <a:rPr lang="ja-JP" altLang="en-US" b="1" dirty="0">
                <a:ln w="0"/>
                <a:solidFill>
                  <a:schemeClr val="tx1"/>
                </a:solidFill>
                <a:latin typeface="+mj-ea"/>
                <a:ea typeface="+mj-ea"/>
              </a:rPr>
              <a:t>八代市</a:t>
            </a:r>
          </a:p>
        </p:txBody>
      </p:sp>
      <p:sp>
        <p:nvSpPr>
          <p:cNvPr id="20" name="正方形/長方形 19">
            <a:extLst>
              <a:ext uri="{FF2B5EF4-FFF2-40B4-BE49-F238E27FC236}">
                <a16:creationId xmlns:a16="http://schemas.microsoft.com/office/drawing/2014/main" id="{14ED86B3-3799-4A02-A94E-B2C323800498}"/>
              </a:ext>
            </a:extLst>
          </p:cNvPr>
          <p:cNvSpPr/>
          <p:nvPr/>
        </p:nvSpPr>
        <p:spPr>
          <a:xfrm>
            <a:off x="7655054" y="6300587"/>
            <a:ext cx="2977662" cy="38959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457200"/>
            <a:r>
              <a:rPr lang="ja-JP" altLang="en-US" b="1" dirty="0">
                <a:ln w="0"/>
                <a:solidFill>
                  <a:schemeClr val="tx1"/>
                </a:solidFill>
                <a:latin typeface="+mj-ea"/>
                <a:ea typeface="+mj-ea"/>
              </a:rPr>
              <a:t>トヨタ自動車九州株式会社</a:t>
            </a:r>
          </a:p>
        </p:txBody>
      </p:sp>
      <p:sp>
        <p:nvSpPr>
          <p:cNvPr id="21" name="正方形/長方形 20">
            <a:extLst>
              <a:ext uri="{FF2B5EF4-FFF2-40B4-BE49-F238E27FC236}">
                <a16:creationId xmlns:a16="http://schemas.microsoft.com/office/drawing/2014/main" id="{BA37AF47-1208-496D-A9A4-2B765EC805AF}"/>
              </a:ext>
            </a:extLst>
          </p:cNvPr>
          <p:cNvSpPr/>
          <p:nvPr/>
        </p:nvSpPr>
        <p:spPr>
          <a:xfrm>
            <a:off x="3448812" y="6314658"/>
            <a:ext cx="2602272" cy="38959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457200"/>
            <a:r>
              <a:rPr lang="ja-JP" altLang="en-US" b="1" dirty="0">
                <a:ln w="0"/>
                <a:solidFill>
                  <a:schemeClr val="tx1"/>
                </a:solidFill>
                <a:latin typeface="+mj-ea"/>
                <a:ea typeface="+mj-ea"/>
              </a:rPr>
              <a:t>株式会社</a:t>
            </a:r>
            <a:r>
              <a:rPr lang="en-US" altLang="ja-JP" b="1" dirty="0">
                <a:ln w="0"/>
                <a:solidFill>
                  <a:schemeClr val="tx1"/>
                </a:solidFill>
                <a:latin typeface="+mj-ea"/>
                <a:ea typeface="+mj-ea"/>
              </a:rPr>
              <a:t>SUNABACO</a:t>
            </a:r>
            <a:endParaRPr lang="ja-JP" altLang="en-US" b="1" dirty="0">
              <a:ln w="0"/>
              <a:solidFill>
                <a:schemeClr val="tx1"/>
              </a:solidFill>
              <a:latin typeface="+mj-ea"/>
              <a:ea typeface="+mj-ea"/>
            </a:endParaRPr>
          </a:p>
        </p:txBody>
      </p:sp>
      <p:sp>
        <p:nvSpPr>
          <p:cNvPr id="22" name="乗算記号 21">
            <a:extLst>
              <a:ext uri="{FF2B5EF4-FFF2-40B4-BE49-F238E27FC236}">
                <a16:creationId xmlns:a16="http://schemas.microsoft.com/office/drawing/2014/main" id="{2631C21B-D62C-46A1-93C0-79628E19C8EA}"/>
              </a:ext>
            </a:extLst>
          </p:cNvPr>
          <p:cNvSpPr/>
          <p:nvPr/>
        </p:nvSpPr>
        <p:spPr>
          <a:xfrm>
            <a:off x="7366998" y="5390606"/>
            <a:ext cx="713797" cy="66650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乗算記号 15">
            <a:extLst>
              <a:ext uri="{FF2B5EF4-FFF2-40B4-BE49-F238E27FC236}">
                <a16:creationId xmlns:a16="http://schemas.microsoft.com/office/drawing/2014/main" id="{5B0C6147-D6E8-4701-BE6B-A2140EF87812}"/>
              </a:ext>
            </a:extLst>
          </p:cNvPr>
          <p:cNvSpPr/>
          <p:nvPr/>
        </p:nvSpPr>
        <p:spPr>
          <a:xfrm>
            <a:off x="5382203" y="5390607"/>
            <a:ext cx="713797" cy="66650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29810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4711696-A0CA-4911-BE02-D271300A89AE}"/>
              </a:ext>
            </a:extLst>
          </p:cNvPr>
          <p:cNvSpPr>
            <a:spLocks noGrp="1"/>
          </p:cNvSpPr>
          <p:nvPr>
            <p:ph type="sldNum" sz="quarter" idx="12"/>
          </p:nvPr>
        </p:nvSpPr>
        <p:spPr/>
        <p:txBody>
          <a:bodyPr/>
          <a:lstStyle/>
          <a:p>
            <a:fld id="{AAC10845-2A17-48B3-8B2F-D881260A656A}" type="slidenum">
              <a:rPr kumimoji="1" lang="ja-JP" altLang="en-US" smtClean="0"/>
              <a:t>8</a:t>
            </a:fld>
            <a:endParaRPr kumimoji="1" lang="ja-JP" altLang="en-US"/>
          </a:p>
        </p:txBody>
      </p:sp>
      <p:sp>
        <p:nvSpPr>
          <p:cNvPr id="5" name="タイトル 1">
            <a:extLst>
              <a:ext uri="{FF2B5EF4-FFF2-40B4-BE49-F238E27FC236}">
                <a16:creationId xmlns:a16="http://schemas.microsoft.com/office/drawing/2014/main" id="{16736CEF-C209-462E-A26C-C2EC3285F79C}"/>
              </a:ext>
            </a:extLst>
          </p:cNvPr>
          <p:cNvSpPr txBox="1">
            <a:spLocks/>
          </p:cNvSpPr>
          <p:nvPr/>
        </p:nvSpPr>
        <p:spPr>
          <a:xfrm>
            <a:off x="3019778" y="75619"/>
            <a:ext cx="6152444" cy="413207"/>
          </a:xfrm>
          <a:prstGeom prst="rect">
            <a:avLst/>
          </a:prstGeom>
        </p:spPr>
        <p:txBody>
          <a:bodyPr>
            <a:noAutofit/>
          </a:bodyPr>
          <a:lstStyle>
            <a:lvl1pPr algn="l" defTabSz="457200" rtl="0" eaLnBrk="1" latinLnBrk="0" hangingPunct="1">
              <a:spcBef>
                <a:spcPct val="0"/>
              </a:spcBef>
              <a:buNone/>
              <a:defRPr kumimoji="1" sz="3600" kern="1200">
                <a:solidFill>
                  <a:schemeClr val="accent2">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400" dirty="0">
                <a:latin typeface="HGPｺﾞｼｯｸE" panose="020B0900000000000000" pitchFamily="50" charset="-128"/>
                <a:ea typeface="HGPｺﾞｼｯｸE" panose="020B0900000000000000" pitchFamily="50" charset="-128"/>
              </a:rPr>
              <a:t>実証実験における取組</a:t>
            </a:r>
          </a:p>
        </p:txBody>
      </p:sp>
      <p:sp>
        <p:nvSpPr>
          <p:cNvPr id="10" name="正方形/長方形 9">
            <a:extLst>
              <a:ext uri="{FF2B5EF4-FFF2-40B4-BE49-F238E27FC236}">
                <a16:creationId xmlns:a16="http://schemas.microsoft.com/office/drawing/2014/main" id="{BDC6EFF9-DAE5-4E7E-9F52-F9D37FF0B8E9}"/>
              </a:ext>
            </a:extLst>
          </p:cNvPr>
          <p:cNvSpPr/>
          <p:nvPr/>
        </p:nvSpPr>
        <p:spPr>
          <a:xfrm>
            <a:off x="733287" y="617320"/>
            <a:ext cx="11000223" cy="77250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defTabSz="457200"/>
            <a:r>
              <a:rPr lang="ja-JP" altLang="en-US" sz="2000" b="1" dirty="0">
                <a:ln w="0"/>
                <a:solidFill>
                  <a:schemeClr val="accent2"/>
                </a:solidFill>
                <a:effectLst>
                  <a:outerShdw blurRad="38100" dist="25400" dir="5400000" algn="ctr" rotWithShape="0">
                    <a:srgbClr val="6E747A">
                      <a:alpha val="43000"/>
                    </a:srgbClr>
                  </a:outerShdw>
                </a:effectLst>
                <a:latin typeface="+mj-ea"/>
                <a:ea typeface="+mj-ea"/>
              </a:rPr>
              <a:t>◆実証実験における取組：「</a:t>
            </a:r>
            <a:r>
              <a:rPr lang="en-US" altLang="ja-JP" sz="2000" b="1" dirty="0">
                <a:ln w="0"/>
                <a:solidFill>
                  <a:schemeClr val="accent2"/>
                </a:solidFill>
                <a:effectLst>
                  <a:outerShdw blurRad="38100" dist="25400" dir="5400000" algn="ctr" rotWithShape="0">
                    <a:srgbClr val="6E747A">
                      <a:alpha val="43000"/>
                    </a:srgbClr>
                  </a:outerShdw>
                </a:effectLst>
                <a:latin typeface="+mj-ea"/>
                <a:ea typeface="+mj-ea"/>
              </a:rPr>
              <a:t>Q-ANPI</a:t>
            </a:r>
            <a:r>
              <a:rPr lang="ja-JP" altLang="en-US" sz="2000" b="1" dirty="0">
                <a:ln w="0"/>
                <a:solidFill>
                  <a:schemeClr val="accent2"/>
                </a:solidFill>
                <a:effectLst>
                  <a:outerShdw blurRad="38100" dist="25400" dir="5400000" algn="ctr" rotWithShape="0">
                    <a:srgbClr val="6E747A">
                      <a:alpha val="43000"/>
                    </a:srgbClr>
                  </a:outerShdw>
                </a:effectLst>
                <a:latin typeface="+mj-ea"/>
                <a:ea typeface="+mj-ea"/>
              </a:rPr>
              <a:t>」の普及啓発に向けた稼働実験</a:t>
            </a:r>
            <a:endParaRPr lang="ja-JP" altLang="en-US" sz="2000" b="1" u="sng" dirty="0">
              <a:ln w="0"/>
              <a:solidFill>
                <a:schemeClr val="accent2"/>
              </a:solidFill>
              <a:effectLst>
                <a:outerShdw blurRad="38100" dist="25400" dir="5400000" algn="ctr" rotWithShape="0">
                  <a:srgbClr val="6E747A">
                    <a:alpha val="43000"/>
                  </a:srgbClr>
                </a:outerShdw>
              </a:effectLst>
              <a:latin typeface="+mj-ea"/>
              <a:ea typeface="+mj-ea"/>
            </a:endParaRPr>
          </a:p>
        </p:txBody>
      </p:sp>
      <p:sp>
        <p:nvSpPr>
          <p:cNvPr id="20" name="テキスト ボックス 19">
            <a:extLst>
              <a:ext uri="{FF2B5EF4-FFF2-40B4-BE49-F238E27FC236}">
                <a16:creationId xmlns:a16="http://schemas.microsoft.com/office/drawing/2014/main" id="{E8518DEC-869E-4543-8504-D91C23FC7C29}"/>
              </a:ext>
            </a:extLst>
          </p:cNvPr>
          <p:cNvSpPr txBox="1"/>
          <p:nvPr/>
        </p:nvSpPr>
        <p:spPr>
          <a:xfrm>
            <a:off x="857112" y="1252239"/>
            <a:ext cx="10316885" cy="1588897"/>
          </a:xfrm>
          <a:prstGeom prst="rect">
            <a:avLst/>
          </a:prstGeom>
          <a:noFill/>
          <a:ln>
            <a:solidFill>
              <a:schemeClr val="tx1"/>
            </a:solidFill>
          </a:ln>
        </p:spPr>
        <p:txBody>
          <a:bodyPr wrap="square" rtlCol="0">
            <a:spAutoFit/>
          </a:bodyPr>
          <a:lstStyle/>
          <a:p>
            <a:pPr marL="285750" indent="-285750" algn="just">
              <a:lnSpc>
                <a:spcPts val="3000"/>
              </a:lnSpc>
              <a:buFont typeface="Arial" panose="020B0604020202020204" pitchFamily="34" charset="0"/>
              <a:buChar char="•"/>
            </a:pPr>
            <a:r>
              <a:rPr lang="ja-JP" altLang="en-US" dirty="0">
                <a:solidFill>
                  <a:schemeClr val="accent2">
                    <a:lumMod val="75000"/>
                  </a:schemeClr>
                </a:solidFill>
                <a:latin typeface="+mj-ea"/>
                <a:ea typeface="+mj-ea"/>
              </a:rPr>
              <a:t>「</a:t>
            </a:r>
            <a:r>
              <a:rPr lang="en-US" altLang="ja-JP" dirty="0">
                <a:solidFill>
                  <a:schemeClr val="accent2">
                    <a:lumMod val="75000"/>
                  </a:schemeClr>
                </a:solidFill>
                <a:latin typeface="+mj-ea"/>
                <a:ea typeface="+mj-ea"/>
              </a:rPr>
              <a:t>Re-Q</a:t>
            </a:r>
            <a:r>
              <a:rPr lang="ja-JP" altLang="en-US" dirty="0">
                <a:solidFill>
                  <a:schemeClr val="accent2">
                    <a:lumMod val="75000"/>
                  </a:schemeClr>
                </a:solidFill>
                <a:latin typeface="+mj-ea"/>
                <a:ea typeface="+mj-ea"/>
              </a:rPr>
              <a:t>」</a:t>
            </a:r>
            <a:r>
              <a:rPr lang="en-US" altLang="ja-JP" dirty="0">
                <a:solidFill>
                  <a:schemeClr val="accent2">
                    <a:lumMod val="75000"/>
                  </a:schemeClr>
                </a:solidFill>
                <a:latin typeface="+mj-ea"/>
                <a:ea typeface="+mj-ea"/>
              </a:rPr>
              <a:t>&amp;</a:t>
            </a:r>
            <a:r>
              <a:rPr lang="ja-JP" altLang="en-US" dirty="0">
                <a:solidFill>
                  <a:schemeClr val="accent2">
                    <a:lumMod val="75000"/>
                  </a:schemeClr>
                </a:solidFill>
                <a:latin typeface="+mj-ea"/>
                <a:ea typeface="+mj-ea"/>
              </a:rPr>
              <a:t>「</a:t>
            </a:r>
            <a:r>
              <a:rPr lang="en-US" altLang="ja-JP" dirty="0">
                <a:solidFill>
                  <a:schemeClr val="accent2">
                    <a:lumMod val="75000"/>
                  </a:schemeClr>
                </a:solidFill>
                <a:latin typeface="+mj-ea"/>
                <a:ea typeface="+mj-ea"/>
              </a:rPr>
              <a:t>Q-ANPI</a:t>
            </a:r>
            <a:r>
              <a:rPr lang="ja-JP" altLang="en-US" dirty="0">
                <a:solidFill>
                  <a:schemeClr val="accent2">
                    <a:lumMod val="75000"/>
                  </a:schemeClr>
                </a:solidFill>
                <a:latin typeface="+mj-ea"/>
                <a:ea typeface="+mj-ea"/>
              </a:rPr>
              <a:t>」を活用した稼働実験を開催。</a:t>
            </a:r>
            <a:endParaRPr lang="en-US" altLang="ja-JP" dirty="0">
              <a:solidFill>
                <a:schemeClr val="accent2">
                  <a:lumMod val="75000"/>
                </a:schemeClr>
              </a:solidFill>
              <a:latin typeface="+mj-ea"/>
              <a:ea typeface="+mj-ea"/>
            </a:endParaRPr>
          </a:p>
          <a:p>
            <a:pPr marL="285750" indent="-285750" algn="just">
              <a:lnSpc>
                <a:spcPts val="3000"/>
              </a:lnSpc>
              <a:buFont typeface="Arial" panose="020B0604020202020204" pitchFamily="34" charset="0"/>
              <a:buChar char="•"/>
            </a:pPr>
            <a:r>
              <a:rPr lang="ja-JP" altLang="en-US" dirty="0">
                <a:solidFill>
                  <a:schemeClr val="accent2">
                    <a:lumMod val="75000"/>
                  </a:schemeClr>
                </a:solidFill>
                <a:latin typeface="+mj-ea"/>
                <a:ea typeface="+mj-ea"/>
              </a:rPr>
              <a:t>孤立が想定される地域（避難所）での、「ライフライン」の寸断した状態での安否確認に成功。</a:t>
            </a:r>
            <a:endParaRPr lang="en-US" altLang="ja-JP" dirty="0">
              <a:solidFill>
                <a:schemeClr val="accent2">
                  <a:lumMod val="75000"/>
                </a:schemeClr>
              </a:solidFill>
              <a:latin typeface="+mj-ea"/>
              <a:ea typeface="+mj-ea"/>
            </a:endParaRPr>
          </a:p>
          <a:p>
            <a:pPr marL="285750" indent="-285750" algn="just">
              <a:lnSpc>
                <a:spcPts val="3000"/>
              </a:lnSpc>
              <a:buFont typeface="Arial" panose="020B0604020202020204" pitchFamily="34" charset="0"/>
              <a:buChar char="•"/>
            </a:pPr>
            <a:r>
              <a:rPr lang="ja-JP" altLang="en-US" dirty="0">
                <a:solidFill>
                  <a:schemeClr val="accent2">
                    <a:lumMod val="75000"/>
                  </a:schemeClr>
                </a:solidFill>
                <a:latin typeface="+mj-ea"/>
                <a:ea typeface="+mj-ea"/>
              </a:rPr>
              <a:t>今後は「ドローン」を活用した情報収集訓練も実施。</a:t>
            </a:r>
            <a:endParaRPr lang="en-US" altLang="ja-JP" dirty="0">
              <a:solidFill>
                <a:schemeClr val="accent2">
                  <a:lumMod val="75000"/>
                </a:schemeClr>
              </a:solidFill>
              <a:latin typeface="+mj-ea"/>
              <a:ea typeface="+mj-ea"/>
            </a:endParaRPr>
          </a:p>
          <a:p>
            <a:pPr marL="285750" indent="-285750" algn="just">
              <a:lnSpc>
                <a:spcPts val="3000"/>
              </a:lnSpc>
              <a:buFont typeface="Arial" panose="020B0604020202020204" pitchFamily="34" charset="0"/>
              <a:buChar char="•"/>
            </a:pPr>
            <a:r>
              <a:rPr lang="ja-JP" altLang="en-US" dirty="0">
                <a:solidFill>
                  <a:schemeClr val="accent2">
                    <a:lumMod val="75000"/>
                  </a:schemeClr>
                </a:solidFill>
                <a:latin typeface="+mj-ea"/>
                <a:ea typeface="+mj-ea"/>
              </a:rPr>
              <a:t>あらゆる場面を想定して危機管理体制の底上げを図る。</a:t>
            </a:r>
            <a:endParaRPr lang="en-US" altLang="ja-JP" dirty="0">
              <a:solidFill>
                <a:schemeClr val="accent2">
                  <a:lumMod val="75000"/>
                </a:schemeClr>
              </a:solidFill>
              <a:latin typeface="+mj-ea"/>
              <a:ea typeface="+mj-ea"/>
            </a:endParaRPr>
          </a:p>
        </p:txBody>
      </p:sp>
      <p:pic>
        <p:nvPicPr>
          <p:cNvPr id="13" name="図 12" descr="トラックの荷台に乗っている男性&#10;&#10;低い精度で自動的に生成された説明">
            <a:extLst>
              <a:ext uri="{FF2B5EF4-FFF2-40B4-BE49-F238E27FC236}">
                <a16:creationId xmlns:a16="http://schemas.microsoft.com/office/drawing/2014/main" id="{CE7A0518-4400-4B87-ADDA-3145DABD6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79" y="3476055"/>
            <a:ext cx="4219090" cy="3164319"/>
          </a:xfrm>
          <a:prstGeom prst="rect">
            <a:avLst/>
          </a:prstGeom>
          <a:ln>
            <a:noFill/>
          </a:ln>
          <a:effectLst>
            <a:softEdge rad="112500"/>
          </a:effectLst>
        </p:spPr>
      </p:pic>
      <p:sp>
        <p:nvSpPr>
          <p:cNvPr id="35" name="正方形/長方形 34">
            <a:extLst>
              <a:ext uri="{FF2B5EF4-FFF2-40B4-BE49-F238E27FC236}">
                <a16:creationId xmlns:a16="http://schemas.microsoft.com/office/drawing/2014/main" id="{E5BC9455-AABF-43D1-9123-0D6A7B000CE0}"/>
              </a:ext>
            </a:extLst>
          </p:cNvPr>
          <p:cNvSpPr/>
          <p:nvPr/>
        </p:nvSpPr>
        <p:spPr>
          <a:xfrm>
            <a:off x="857112" y="3096808"/>
            <a:ext cx="3292857" cy="33219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defTabSz="457200"/>
            <a:r>
              <a:rPr lang="ja-JP" altLang="en-US" sz="1200" dirty="0">
                <a:ln w="0"/>
                <a:solidFill>
                  <a:schemeClr val="accent2"/>
                </a:solidFill>
                <a:latin typeface="+mj-ea"/>
                <a:ea typeface="+mj-ea"/>
              </a:rPr>
              <a:t>◆山間地（孤立地域）での稼働実験の様子</a:t>
            </a:r>
          </a:p>
        </p:txBody>
      </p:sp>
      <p:sp>
        <p:nvSpPr>
          <p:cNvPr id="38" name="正方形/長方形 37">
            <a:extLst>
              <a:ext uri="{FF2B5EF4-FFF2-40B4-BE49-F238E27FC236}">
                <a16:creationId xmlns:a16="http://schemas.microsoft.com/office/drawing/2014/main" id="{A070D0AC-1B76-4E9A-9A3F-3CB4A9813EB7}"/>
              </a:ext>
            </a:extLst>
          </p:cNvPr>
          <p:cNvSpPr/>
          <p:nvPr/>
        </p:nvSpPr>
        <p:spPr>
          <a:xfrm>
            <a:off x="6015554" y="3063874"/>
            <a:ext cx="3292857" cy="33219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defTabSz="457200"/>
            <a:r>
              <a:rPr lang="ja-JP" altLang="en-US" sz="1200" dirty="0">
                <a:ln w="0"/>
                <a:solidFill>
                  <a:schemeClr val="accent2"/>
                </a:solidFill>
                <a:latin typeface="+mj-ea"/>
                <a:ea typeface="+mj-ea"/>
              </a:rPr>
              <a:t>◆ドローンを活用した訓練</a:t>
            </a:r>
          </a:p>
        </p:txBody>
      </p:sp>
      <p:pic>
        <p:nvPicPr>
          <p:cNvPr id="7" name="図 6" descr="人, 車, 立つ, 男 が含まれている画像&#10;&#10;自動的に生成された説明">
            <a:extLst>
              <a:ext uri="{FF2B5EF4-FFF2-40B4-BE49-F238E27FC236}">
                <a16:creationId xmlns:a16="http://schemas.microsoft.com/office/drawing/2014/main" id="{2A5B5222-7693-4BAE-8F83-C5964CC25B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327" y="3430063"/>
            <a:ext cx="4219090" cy="3256301"/>
          </a:xfrm>
          <a:prstGeom prst="rect">
            <a:avLst/>
          </a:prstGeom>
          <a:ln>
            <a:noFill/>
          </a:ln>
          <a:effectLst>
            <a:softEdge rad="112500"/>
          </a:effectLst>
        </p:spPr>
      </p:pic>
    </p:spTree>
    <p:extLst>
      <p:ext uri="{BB962C8B-B14F-4D97-AF65-F5344CB8AC3E}">
        <p14:creationId xmlns:p14="http://schemas.microsoft.com/office/powerpoint/2010/main" val="3442349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4711696-A0CA-4911-BE02-D271300A89AE}"/>
              </a:ext>
            </a:extLst>
          </p:cNvPr>
          <p:cNvSpPr>
            <a:spLocks noGrp="1"/>
          </p:cNvSpPr>
          <p:nvPr>
            <p:ph type="sldNum" sz="quarter" idx="12"/>
          </p:nvPr>
        </p:nvSpPr>
        <p:spPr/>
        <p:txBody>
          <a:bodyPr/>
          <a:lstStyle/>
          <a:p>
            <a:fld id="{AAC10845-2A17-48B3-8B2F-D881260A656A}" type="slidenum">
              <a:rPr kumimoji="1" lang="ja-JP" altLang="en-US" smtClean="0"/>
              <a:t>9</a:t>
            </a:fld>
            <a:endParaRPr kumimoji="1" lang="ja-JP" altLang="en-US"/>
          </a:p>
        </p:txBody>
      </p:sp>
      <p:sp>
        <p:nvSpPr>
          <p:cNvPr id="5" name="タイトル 1">
            <a:extLst>
              <a:ext uri="{FF2B5EF4-FFF2-40B4-BE49-F238E27FC236}">
                <a16:creationId xmlns:a16="http://schemas.microsoft.com/office/drawing/2014/main" id="{16736CEF-C209-462E-A26C-C2EC3285F79C}"/>
              </a:ext>
            </a:extLst>
          </p:cNvPr>
          <p:cNvSpPr txBox="1">
            <a:spLocks/>
          </p:cNvSpPr>
          <p:nvPr/>
        </p:nvSpPr>
        <p:spPr>
          <a:xfrm>
            <a:off x="3019778" y="75619"/>
            <a:ext cx="6152444" cy="413207"/>
          </a:xfrm>
          <a:prstGeom prst="rect">
            <a:avLst/>
          </a:prstGeom>
        </p:spPr>
        <p:txBody>
          <a:bodyPr>
            <a:noAutofit/>
          </a:bodyPr>
          <a:lstStyle>
            <a:lvl1pPr algn="l" defTabSz="457200" rtl="0" eaLnBrk="1" latinLnBrk="0" hangingPunct="1">
              <a:spcBef>
                <a:spcPct val="0"/>
              </a:spcBef>
              <a:buNone/>
              <a:defRPr kumimoji="1" sz="3600" kern="1200">
                <a:solidFill>
                  <a:schemeClr val="accent2">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400" dirty="0">
                <a:latin typeface="HGPｺﾞｼｯｸE" panose="020B0900000000000000" pitchFamily="50" charset="-128"/>
                <a:ea typeface="HGPｺﾞｼｯｸE" panose="020B0900000000000000" pitchFamily="50" charset="-128"/>
              </a:rPr>
              <a:t>実証実験における取組</a:t>
            </a:r>
          </a:p>
        </p:txBody>
      </p:sp>
      <p:sp>
        <p:nvSpPr>
          <p:cNvPr id="10" name="正方形/長方形 9">
            <a:extLst>
              <a:ext uri="{FF2B5EF4-FFF2-40B4-BE49-F238E27FC236}">
                <a16:creationId xmlns:a16="http://schemas.microsoft.com/office/drawing/2014/main" id="{BDC6EFF9-DAE5-4E7E-9F52-F9D37FF0B8E9}"/>
              </a:ext>
            </a:extLst>
          </p:cNvPr>
          <p:cNvSpPr/>
          <p:nvPr/>
        </p:nvSpPr>
        <p:spPr>
          <a:xfrm>
            <a:off x="733288" y="617320"/>
            <a:ext cx="10316886" cy="77250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defTabSz="457200"/>
            <a:r>
              <a:rPr lang="ja-JP" altLang="en-US" sz="2000" b="1" dirty="0">
                <a:ln w="0"/>
                <a:solidFill>
                  <a:schemeClr val="accent2"/>
                </a:solidFill>
                <a:effectLst>
                  <a:outerShdw blurRad="38100" dist="25400" dir="5400000" algn="ctr" rotWithShape="0">
                    <a:srgbClr val="6E747A">
                      <a:alpha val="43000"/>
                    </a:srgbClr>
                  </a:outerShdw>
                </a:effectLst>
                <a:latin typeface="+mj-ea"/>
                <a:ea typeface="+mj-ea"/>
              </a:rPr>
              <a:t>◆その他訓練での活用</a:t>
            </a:r>
            <a:endParaRPr lang="ja-JP" altLang="en-US" sz="2000" b="1" u="sng" dirty="0">
              <a:ln w="0"/>
              <a:solidFill>
                <a:schemeClr val="accent2"/>
              </a:solidFill>
              <a:effectLst>
                <a:outerShdw blurRad="38100" dist="25400" dir="5400000" algn="ctr" rotWithShape="0">
                  <a:srgbClr val="6E747A">
                    <a:alpha val="43000"/>
                  </a:srgbClr>
                </a:outerShdw>
              </a:effectLst>
              <a:latin typeface="+mj-ea"/>
              <a:ea typeface="+mj-ea"/>
            </a:endParaRPr>
          </a:p>
        </p:txBody>
      </p:sp>
      <p:sp>
        <p:nvSpPr>
          <p:cNvPr id="35" name="正方形/長方形 34">
            <a:extLst>
              <a:ext uri="{FF2B5EF4-FFF2-40B4-BE49-F238E27FC236}">
                <a16:creationId xmlns:a16="http://schemas.microsoft.com/office/drawing/2014/main" id="{E5BC9455-AABF-43D1-9123-0D6A7B000CE0}"/>
              </a:ext>
            </a:extLst>
          </p:cNvPr>
          <p:cNvSpPr/>
          <p:nvPr/>
        </p:nvSpPr>
        <p:spPr>
          <a:xfrm>
            <a:off x="866667" y="1518317"/>
            <a:ext cx="2898913" cy="36512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defTabSz="457200"/>
            <a:r>
              <a:rPr lang="ja-JP" altLang="en-US" sz="1200" dirty="0">
                <a:ln w="0"/>
                <a:solidFill>
                  <a:schemeClr val="accent2"/>
                </a:solidFill>
                <a:latin typeface="+mj-ea"/>
                <a:ea typeface="+mj-ea"/>
              </a:rPr>
              <a:t>◆地域における防災訓練での活用</a:t>
            </a:r>
          </a:p>
        </p:txBody>
      </p:sp>
      <p:pic>
        <p:nvPicPr>
          <p:cNvPr id="9" name="図 8" descr="建物, 車, 人, 屋外 が含まれている画像&#10;&#10;自動的に生成された説明">
            <a:extLst>
              <a:ext uri="{FF2B5EF4-FFF2-40B4-BE49-F238E27FC236}">
                <a16:creationId xmlns:a16="http://schemas.microsoft.com/office/drawing/2014/main" id="{9DAA09E9-69B9-40E6-8AC3-967C6D6A4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288" y="1989060"/>
            <a:ext cx="5480811" cy="4110608"/>
          </a:xfrm>
          <a:prstGeom prst="rect">
            <a:avLst/>
          </a:prstGeom>
        </p:spPr>
      </p:pic>
      <p:pic>
        <p:nvPicPr>
          <p:cNvPr id="18" name="図 17" descr="人, 車, 屋外, トラック が含まれている画像&#10;&#10;自動的に生成された説明">
            <a:extLst>
              <a:ext uri="{FF2B5EF4-FFF2-40B4-BE49-F238E27FC236}">
                <a16:creationId xmlns:a16="http://schemas.microsoft.com/office/drawing/2014/main" id="{CC4A88A9-51B5-48C6-B33E-A55B5B98DA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816" y="1989060"/>
            <a:ext cx="5480811" cy="4110608"/>
          </a:xfrm>
          <a:prstGeom prst="rect">
            <a:avLst/>
          </a:prstGeom>
        </p:spPr>
      </p:pic>
    </p:spTree>
    <p:extLst>
      <p:ext uri="{BB962C8B-B14F-4D97-AF65-F5344CB8AC3E}">
        <p14:creationId xmlns:p14="http://schemas.microsoft.com/office/powerpoint/2010/main" val="2878039375"/>
      </p:ext>
    </p:extLst>
  </p:cSld>
  <p:clrMapOvr>
    <a:masterClrMapping/>
  </p:clrMapOvr>
</p:sld>
</file>

<file path=ppt/theme/theme1.xml><?xml version="1.0" encoding="utf-8"?>
<a:theme xmlns:a="http://schemas.openxmlformats.org/drawingml/2006/main" name="ファセット">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24201</TotalTime>
  <Words>1565</Words>
  <Application>Microsoft Office PowerPoint</Application>
  <PresentationFormat>ワイド画面</PresentationFormat>
  <Paragraphs>145</Paragraphs>
  <Slides>10</Slides>
  <Notes>10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10</vt:i4>
      </vt:variant>
    </vt:vector>
  </HeadingPairs>
  <TitlesOfParts>
    <vt:vector size="21" baseType="lpstr">
      <vt:lpstr>BIZ UDPゴシック</vt:lpstr>
      <vt:lpstr>HGPｺﾞｼｯｸE</vt:lpstr>
      <vt:lpstr>HGｺﾞｼｯｸE</vt:lpstr>
      <vt:lpstr>HGｺﾞｼｯｸM</vt:lpstr>
      <vt:lpstr>メイリオ</vt:lpstr>
      <vt:lpstr>游ゴシック</vt:lpstr>
      <vt:lpstr>游ゴシック Light</vt:lpstr>
      <vt:lpstr>Arial</vt:lpstr>
      <vt:lpstr>Trebuchet MS</vt:lpstr>
      <vt:lpstr>Wingdings 3</vt:lpstr>
      <vt:lpstr>ファセット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【H30版】八代市政について(作業中　パターン3）</dc:title>
  <dc:creator>坂本　友和</dc:creator>
  <dc:description/>
  <cp:lastModifiedBy>Administrator</cp:lastModifiedBy>
  <cp:revision>1795</cp:revision>
  <cp:lastPrinted>2021-11-01T03:13:17Z</cp:lastPrinted>
  <dcterms:created xsi:type="dcterms:W3CDTF">2017-05-10T03:19:18Z</dcterms:created>
  <dcterms:modified xsi:type="dcterms:W3CDTF">2021-11-02T00:41:54Z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vt:lpwstr>【H30版】八代市政について(作業中　パターン3）</vt:lpwstr>
  </property>
  <property fmtid="{D5CDD505-2E9C-101B-9397-08002B2CF9AE}" pid="3" name="SlideDescription">
    <vt:lpwstr/>
  </property>
</Properties>
</file>